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sldIdLst>
    <p:sldId id="256" r:id="rId2"/>
    <p:sldId id="263" r:id="rId3"/>
    <p:sldId id="265" r:id="rId4"/>
    <p:sldId id="268" r:id="rId5"/>
    <p:sldId id="266" r:id="rId6"/>
    <p:sldId id="269" r:id="rId7"/>
    <p:sldId id="270" r:id="rId8"/>
    <p:sldId id="272" r:id="rId9"/>
    <p:sldId id="260" r:id="rId10"/>
    <p:sldId id="273" r:id="rId11"/>
    <p:sldId id="274" r:id="rId12"/>
    <p:sldId id="275" r:id="rId13"/>
    <p:sldId id="281" r:id="rId14"/>
    <p:sldId id="276" r:id="rId15"/>
    <p:sldId id="277" r:id="rId16"/>
    <p:sldId id="280" r:id="rId17"/>
    <p:sldId id="278" r:id="rId18"/>
    <p:sldId id="282" r:id="rId19"/>
    <p:sldId id="279" r:id="rId20"/>
    <p:sldId id="283" r:id="rId21"/>
    <p:sldId id="284" r:id="rId22"/>
    <p:sldId id="285" r:id="rId23"/>
    <p:sldId id="286" r:id="rId24"/>
    <p:sldId id="287" r:id="rId25"/>
    <p:sldId id="288" r:id="rId26"/>
    <p:sldId id="264" r:id="rId27"/>
    <p:sldId id="259" r:id="rId28"/>
    <p:sldId id="271" r:id="rId29"/>
    <p:sldId id="291" r:id="rId30"/>
    <p:sldId id="290" r:id="rId31"/>
    <p:sldId id="289" r:id="rId32"/>
    <p:sldId id="292" r:id="rId33"/>
    <p:sldId id="293" r:id="rId34"/>
    <p:sldId id="294" r:id="rId35"/>
    <p:sldId id="295" r:id="rId36"/>
    <p:sldId id="296" r:id="rId37"/>
    <p:sldId id="297" r:id="rId38"/>
    <p:sldId id="298" r:id="rId39"/>
    <p:sldId id="267" r:id="rId40"/>
    <p:sldId id="299" r:id="rId41"/>
    <p:sldId id="300" r:id="rId42"/>
    <p:sldId id="301" r:id="rId43"/>
    <p:sldId id="302" r:id="rId44"/>
    <p:sldId id="303" r:id="rId45"/>
    <p:sldId id="304" r:id="rId46"/>
    <p:sldId id="305" r:id="rId47"/>
    <p:sldId id="306" r:id="rId48"/>
    <p:sldId id="307" r:id="rId49"/>
    <p:sldId id="308" r:id="rId50"/>
    <p:sldId id="309" r:id="rId51"/>
    <p:sldId id="258" r:id="rId52"/>
  </p:sldIdLst>
  <p:sldSz cx="9144000" cy="5143500" type="screen16x9"/>
  <p:notesSz cx="6858000" cy="9144000"/>
  <p:defaultTextStyle>
    <a:defPPr>
      <a:defRPr lang="es-CO"/>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00FF"/>
    <a:srgbClr val="CC0066"/>
    <a:srgbClr val="FF3300"/>
    <a:srgbClr val="88C13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9178"/>
    <p:restoredTop sz="95501" autoAdjust="0"/>
  </p:normalViewPr>
  <p:slideViewPr>
    <p:cSldViewPr snapToGrid="0" snapToObjects="1">
      <p:cViewPr varScale="1">
        <p:scale>
          <a:sx n="122" d="100"/>
          <a:sy n="122" d="100"/>
        </p:scale>
        <p:origin x="786"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s-ES" smtClean="0"/>
              <a:t>Haga clic para modificar el estilo de título del patrón</a:t>
            </a:r>
            <a:endParaRPr lang="en-US" dirty="0"/>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s-ES" smtClean="0"/>
              <a:t>Haga clic para modificar el estilo de subtítulo del patrón</a:t>
            </a:r>
            <a:endParaRPr lang="en-US" dirty="0"/>
          </a:p>
        </p:txBody>
      </p:sp>
      <p:sp>
        <p:nvSpPr>
          <p:cNvPr id="4" name="Date Placeholder 3"/>
          <p:cNvSpPr>
            <a:spLocks noGrp="1"/>
          </p:cNvSpPr>
          <p:nvPr>
            <p:ph type="dt" sz="half" idx="10"/>
          </p:nvPr>
        </p:nvSpPr>
        <p:spPr/>
        <p:txBody>
          <a:bodyPr/>
          <a:lstStyle/>
          <a:p>
            <a:fld id="{B0E7404B-8769-7D4F-AD59-863DD87EA1A7}" type="datetimeFigureOut">
              <a:rPr lang="es-CO" smtClean="0"/>
              <a:t>04/01/2020</a:t>
            </a:fld>
            <a:endParaRPr lang="es-CO" dirty="0"/>
          </a:p>
        </p:txBody>
      </p:sp>
      <p:sp>
        <p:nvSpPr>
          <p:cNvPr id="5" name="Footer Placeholder 4"/>
          <p:cNvSpPr>
            <a:spLocks noGrp="1"/>
          </p:cNvSpPr>
          <p:nvPr>
            <p:ph type="ftr" sz="quarter" idx="11"/>
          </p:nvPr>
        </p:nvSpPr>
        <p:spPr/>
        <p:txBody>
          <a:bodyPr/>
          <a:lstStyle/>
          <a:p>
            <a:endParaRPr lang="es-CO" dirty="0"/>
          </a:p>
        </p:txBody>
      </p:sp>
      <p:sp>
        <p:nvSpPr>
          <p:cNvPr id="6" name="Slide Number Placeholder 5"/>
          <p:cNvSpPr>
            <a:spLocks noGrp="1"/>
          </p:cNvSpPr>
          <p:nvPr>
            <p:ph type="sldNum" sz="quarter" idx="12"/>
          </p:nvPr>
        </p:nvSpPr>
        <p:spPr/>
        <p:txBody>
          <a:bodyPr/>
          <a:lstStyle/>
          <a:p>
            <a:fld id="{88C79A1D-D4F3-7E46-BCD4-8734F1F1A556}" type="slidenum">
              <a:rPr lang="es-CO" smtClean="0"/>
              <a:t>‹Nº›</a:t>
            </a:fld>
            <a:endParaRPr lang="es-CO" dirty="0"/>
          </a:p>
        </p:txBody>
      </p:sp>
    </p:spTree>
    <p:extLst>
      <p:ext uri="{BB962C8B-B14F-4D97-AF65-F5344CB8AC3E}">
        <p14:creationId xmlns:p14="http://schemas.microsoft.com/office/powerpoint/2010/main" val="34383140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B0E7404B-8769-7D4F-AD59-863DD87EA1A7}" type="datetimeFigureOut">
              <a:rPr lang="es-CO" smtClean="0"/>
              <a:t>04/01/2020</a:t>
            </a:fld>
            <a:endParaRPr lang="es-CO" dirty="0"/>
          </a:p>
        </p:txBody>
      </p:sp>
      <p:sp>
        <p:nvSpPr>
          <p:cNvPr id="5" name="Footer Placeholder 4"/>
          <p:cNvSpPr>
            <a:spLocks noGrp="1"/>
          </p:cNvSpPr>
          <p:nvPr>
            <p:ph type="ftr" sz="quarter" idx="11"/>
          </p:nvPr>
        </p:nvSpPr>
        <p:spPr/>
        <p:txBody>
          <a:bodyPr/>
          <a:lstStyle/>
          <a:p>
            <a:endParaRPr lang="es-CO" dirty="0"/>
          </a:p>
        </p:txBody>
      </p:sp>
      <p:sp>
        <p:nvSpPr>
          <p:cNvPr id="6" name="Slide Number Placeholder 5"/>
          <p:cNvSpPr>
            <a:spLocks noGrp="1"/>
          </p:cNvSpPr>
          <p:nvPr>
            <p:ph type="sldNum" sz="quarter" idx="12"/>
          </p:nvPr>
        </p:nvSpPr>
        <p:spPr/>
        <p:txBody>
          <a:bodyPr/>
          <a:lstStyle/>
          <a:p>
            <a:fld id="{88C79A1D-D4F3-7E46-BCD4-8734F1F1A556}" type="slidenum">
              <a:rPr lang="es-CO" smtClean="0"/>
              <a:t>‹Nº›</a:t>
            </a:fld>
            <a:endParaRPr lang="es-CO" dirty="0"/>
          </a:p>
        </p:txBody>
      </p:sp>
    </p:spTree>
    <p:extLst>
      <p:ext uri="{BB962C8B-B14F-4D97-AF65-F5344CB8AC3E}">
        <p14:creationId xmlns:p14="http://schemas.microsoft.com/office/powerpoint/2010/main" val="36632233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B0E7404B-8769-7D4F-AD59-863DD87EA1A7}" type="datetimeFigureOut">
              <a:rPr lang="es-CO" smtClean="0"/>
              <a:t>04/01/2020</a:t>
            </a:fld>
            <a:endParaRPr lang="es-CO" dirty="0"/>
          </a:p>
        </p:txBody>
      </p:sp>
      <p:sp>
        <p:nvSpPr>
          <p:cNvPr id="5" name="Footer Placeholder 4"/>
          <p:cNvSpPr>
            <a:spLocks noGrp="1"/>
          </p:cNvSpPr>
          <p:nvPr>
            <p:ph type="ftr" sz="quarter" idx="11"/>
          </p:nvPr>
        </p:nvSpPr>
        <p:spPr/>
        <p:txBody>
          <a:bodyPr/>
          <a:lstStyle/>
          <a:p>
            <a:endParaRPr lang="es-CO" dirty="0"/>
          </a:p>
        </p:txBody>
      </p:sp>
      <p:sp>
        <p:nvSpPr>
          <p:cNvPr id="6" name="Slide Number Placeholder 5"/>
          <p:cNvSpPr>
            <a:spLocks noGrp="1"/>
          </p:cNvSpPr>
          <p:nvPr>
            <p:ph type="sldNum" sz="quarter" idx="12"/>
          </p:nvPr>
        </p:nvSpPr>
        <p:spPr/>
        <p:txBody>
          <a:bodyPr/>
          <a:lstStyle/>
          <a:p>
            <a:fld id="{88C79A1D-D4F3-7E46-BCD4-8734F1F1A556}" type="slidenum">
              <a:rPr lang="es-CO" smtClean="0"/>
              <a:t>‹Nº›</a:t>
            </a:fld>
            <a:endParaRPr lang="es-CO" dirty="0"/>
          </a:p>
        </p:txBody>
      </p:sp>
    </p:spTree>
    <p:extLst>
      <p:ext uri="{BB962C8B-B14F-4D97-AF65-F5344CB8AC3E}">
        <p14:creationId xmlns:p14="http://schemas.microsoft.com/office/powerpoint/2010/main" val="34761734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B0E7404B-8769-7D4F-AD59-863DD87EA1A7}" type="datetimeFigureOut">
              <a:rPr lang="es-CO" smtClean="0"/>
              <a:t>04/01/2020</a:t>
            </a:fld>
            <a:endParaRPr lang="es-CO" dirty="0"/>
          </a:p>
        </p:txBody>
      </p:sp>
      <p:sp>
        <p:nvSpPr>
          <p:cNvPr id="5" name="Footer Placeholder 4"/>
          <p:cNvSpPr>
            <a:spLocks noGrp="1"/>
          </p:cNvSpPr>
          <p:nvPr>
            <p:ph type="ftr" sz="quarter" idx="11"/>
          </p:nvPr>
        </p:nvSpPr>
        <p:spPr/>
        <p:txBody>
          <a:bodyPr/>
          <a:lstStyle/>
          <a:p>
            <a:endParaRPr lang="es-CO" dirty="0"/>
          </a:p>
        </p:txBody>
      </p:sp>
      <p:sp>
        <p:nvSpPr>
          <p:cNvPr id="6" name="Slide Number Placeholder 5"/>
          <p:cNvSpPr>
            <a:spLocks noGrp="1"/>
          </p:cNvSpPr>
          <p:nvPr>
            <p:ph type="sldNum" sz="quarter" idx="12"/>
          </p:nvPr>
        </p:nvSpPr>
        <p:spPr/>
        <p:txBody>
          <a:bodyPr/>
          <a:lstStyle/>
          <a:p>
            <a:fld id="{88C79A1D-D4F3-7E46-BCD4-8734F1F1A556}" type="slidenum">
              <a:rPr lang="es-CO" smtClean="0"/>
              <a:t>‹Nº›</a:t>
            </a:fld>
            <a:endParaRPr lang="es-CO" dirty="0"/>
          </a:p>
        </p:txBody>
      </p:sp>
    </p:spTree>
    <p:extLst>
      <p:ext uri="{BB962C8B-B14F-4D97-AF65-F5344CB8AC3E}">
        <p14:creationId xmlns:p14="http://schemas.microsoft.com/office/powerpoint/2010/main" val="21164167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B0E7404B-8769-7D4F-AD59-863DD87EA1A7}" type="datetimeFigureOut">
              <a:rPr lang="es-CO" smtClean="0"/>
              <a:t>04/01/2020</a:t>
            </a:fld>
            <a:endParaRPr lang="es-CO" dirty="0"/>
          </a:p>
        </p:txBody>
      </p:sp>
      <p:sp>
        <p:nvSpPr>
          <p:cNvPr id="5" name="Footer Placeholder 4"/>
          <p:cNvSpPr>
            <a:spLocks noGrp="1"/>
          </p:cNvSpPr>
          <p:nvPr>
            <p:ph type="ftr" sz="quarter" idx="11"/>
          </p:nvPr>
        </p:nvSpPr>
        <p:spPr/>
        <p:txBody>
          <a:bodyPr/>
          <a:lstStyle/>
          <a:p>
            <a:endParaRPr lang="es-CO" dirty="0"/>
          </a:p>
        </p:txBody>
      </p:sp>
      <p:sp>
        <p:nvSpPr>
          <p:cNvPr id="6" name="Slide Number Placeholder 5"/>
          <p:cNvSpPr>
            <a:spLocks noGrp="1"/>
          </p:cNvSpPr>
          <p:nvPr>
            <p:ph type="sldNum" sz="quarter" idx="12"/>
          </p:nvPr>
        </p:nvSpPr>
        <p:spPr/>
        <p:txBody>
          <a:bodyPr/>
          <a:lstStyle/>
          <a:p>
            <a:fld id="{88C79A1D-D4F3-7E46-BCD4-8734F1F1A556}" type="slidenum">
              <a:rPr lang="es-CO" smtClean="0"/>
              <a:t>‹Nº›</a:t>
            </a:fld>
            <a:endParaRPr lang="es-CO" dirty="0"/>
          </a:p>
        </p:txBody>
      </p:sp>
    </p:spTree>
    <p:extLst>
      <p:ext uri="{BB962C8B-B14F-4D97-AF65-F5344CB8AC3E}">
        <p14:creationId xmlns:p14="http://schemas.microsoft.com/office/powerpoint/2010/main" val="28795161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Content Placeholder 2"/>
          <p:cNvSpPr>
            <a:spLocks noGrp="1"/>
          </p:cNvSpPr>
          <p:nvPr>
            <p:ph sz="half" idx="1"/>
          </p:nvPr>
        </p:nvSpPr>
        <p:spPr>
          <a:xfrm>
            <a:off x="628650" y="1369219"/>
            <a:ext cx="3886200" cy="3263504"/>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Content Placeholder 3"/>
          <p:cNvSpPr>
            <a:spLocks noGrp="1"/>
          </p:cNvSpPr>
          <p:nvPr>
            <p:ph sz="half" idx="2"/>
          </p:nvPr>
        </p:nvSpPr>
        <p:spPr>
          <a:xfrm>
            <a:off x="4629150" y="1369219"/>
            <a:ext cx="3886200" cy="3263504"/>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Date Placeholder 4"/>
          <p:cNvSpPr>
            <a:spLocks noGrp="1"/>
          </p:cNvSpPr>
          <p:nvPr>
            <p:ph type="dt" sz="half" idx="10"/>
          </p:nvPr>
        </p:nvSpPr>
        <p:spPr/>
        <p:txBody>
          <a:bodyPr/>
          <a:lstStyle/>
          <a:p>
            <a:fld id="{B0E7404B-8769-7D4F-AD59-863DD87EA1A7}" type="datetimeFigureOut">
              <a:rPr lang="es-CO" smtClean="0"/>
              <a:t>04/01/2020</a:t>
            </a:fld>
            <a:endParaRPr lang="es-CO" dirty="0"/>
          </a:p>
        </p:txBody>
      </p:sp>
      <p:sp>
        <p:nvSpPr>
          <p:cNvPr id="6" name="Footer Placeholder 5"/>
          <p:cNvSpPr>
            <a:spLocks noGrp="1"/>
          </p:cNvSpPr>
          <p:nvPr>
            <p:ph type="ftr" sz="quarter" idx="11"/>
          </p:nvPr>
        </p:nvSpPr>
        <p:spPr/>
        <p:txBody>
          <a:bodyPr/>
          <a:lstStyle/>
          <a:p>
            <a:endParaRPr lang="es-CO" dirty="0"/>
          </a:p>
        </p:txBody>
      </p:sp>
      <p:sp>
        <p:nvSpPr>
          <p:cNvPr id="7" name="Slide Number Placeholder 6"/>
          <p:cNvSpPr>
            <a:spLocks noGrp="1"/>
          </p:cNvSpPr>
          <p:nvPr>
            <p:ph type="sldNum" sz="quarter" idx="12"/>
          </p:nvPr>
        </p:nvSpPr>
        <p:spPr/>
        <p:txBody>
          <a:bodyPr/>
          <a:lstStyle/>
          <a:p>
            <a:fld id="{88C79A1D-D4F3-7E46-BCD4-8734F1F1A556}" type="slidenum">
              <a:rPr lang="es-CO" smtClean="0"/>
              <a:t>‹Nº›</a:t>
            </a:fld>
            <a:endParaRPr lang="es-CO" dirty="0"/>
          </a:p>
        </p:txBody>
      </p:sp>
    </p:spTree>
    <p:extLst>
      <p:ext uri="{BB962C8B-B14F-4D97-AF65-F5344CB8AC3E}">
        <p14:creationId xmlns:p14="http://schemas.microsoft.com/office/powerpoint/2010/main" val="41847333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s-ES" smtClean="0"/>
              <a:t>Haga clic para modificar el estilo de texto del patrón</a:t>
            </a:r>
          </a:p>
        </p:txBody>
      </p:sp>
      <p:sp>
        <p:nvSpPr>
          <p:cNvPr id="4" name="Content Placeholder 3"/>
          <p:cNvSpPr>
            <a:spLocks noGrp="1"/>
          </p:cNvSpPr>
          <p:nvPr>
            <p:ph sz="half" idx="2"/>
          </p:nvPr>
        </p:nvSpPr>
        <p:spPr>
          <a:xfrm>
            <a:off x="629842" y="1878806"/>
            <a:ext cx="3868340" cy="2763441"/>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s-ES" smtClean="0"/>
              <a:t>Haga clic para modificar el estilo de texto del patrón</a:t>
            </a:r>
          </a:p>
        </p:txBody>
      </p:sp>
      <p:sp>
        <p:nvSpPr>
          <p:cNvPr id="6" name="Content Placeholder 5"/>
          <p:cNvSpPr>
            <a:spLocks noGrp="1"/>
          </p:cNvSpPr>
          <p:nvPr>
            <p:ph sz="quarter" idx="4"/>
          </p:nvPr>
        </p:nvSpPr>
        <p:spPr>
          <a:xfrm>
            <a:off x="4629150" y="1878806"/>
            <a:ext cx="3887391" cy="2763441"/>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7" name="Date Placeholder 6"/>
          <p:cNvSpPr>
            <a:spLocks noGrp="1"/>
          </p:cNvSpPr>
          <p:nvPr>
            <p:ph type="dt" sz="half" idx="10"/>
          </p:nvPr>
        </p:nvSpPr>
        <p:spPr/>
        <p:txBody>
          <a:bodyPr/>
          <a:lstStyle/>
          <a:p>
            <a:fld id="{B0E7404B-8769-7D4F-AD59-863DD87EA1A7}" type="datetimeFigureOut">
              <a:rPr lang="es-CO" smtClean="0"/>
              <a:t>04/01/2020</a:t>
            </a:fld>
            <a:endParaRPr lang="es-CO" dirty="0"/>
          </a:p>
        </p:txBody>
      </p:sp>
      <p:sp>
        <p:nvSpPr>
          <p:cNvPr id="8" name="Footer Placeholder 7"/>
          <p:cNvSpPr>
            <a:spLocks noGrp="1"/>
          </p:cNvSpPr>
          <p:nvPr>
            <p:ph type="ftr" sz="quarter" idx="11"/>
          </p:nvPr>
        </p:nvSpPr>
        <p:spPr/>
        <p:txBody>
          <a:bodyPr/>
          <a:lstStyle/>
          <a:p>
            <a:endParaRPr lang="es-CO" dirty="0"/>
          </a:p>
        </p:txBody>
      </p:sp>
      <p:sp>
        <p:nvSpPr>
          <p:cNvPr id="9" name="Slide Number Placeholder 8"/>
          <p:cNvSpPr>
            <a:spLocks noGrp="1"/>
          </p:cNvSpPr>
          <p:nvPr>
            <p:ph type="sldNum" sz="quarter" idx="12"/>
          </p:nvPr>
        </p:nvSpPr>
        <p:spPr/>
        <p:txBody>
          <a:bodyPr/>
          <a:lstStyle/>
          <a:p>
            <a:fld id="{88C79A1D-D4F3-7E46-BCD4-8734F1F1A556}" type="slidenum">
              <a:rPr lang="es-CO" smtClean="0"/>
              <a:t>‹Nº›</a:t>
            </a:fld>
            <a:endParaRPr lang="es-CO" dirty="0"/>
          </a:p>
        </p:txBody>
      </p:sp>
    </p:spTree>
    <p:extLst>
      <p:ext uri="{BB962C8B-B14F-4D97-AF65-F5344CB8AC3E}">
        <p14:creationId xmlns:p14="http://schemas.microsoft.com/office/powerpoint/2010/main" val="24882514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Date Placeholder 2"/>
          <p:cNvSpPr>
            <a:spLocks noGrp="1"/>
          </p:cNvSpPr>
          <p:nvPr>
            <p:ph type="dt" sz="half" idx="10"/>
          </p:nvPr>
        </p:nvSpPr>
        <p:spPr/>
        <p:txBody>
          <a:bodyPr/>
          <a:lstStyle/>
          <a:p>
            <a:fld id="{B0E7404B-8769-7D4F-AD59-863DD87EA1A7}" type="datetimeFigureOut">
              <a:rPr lang="es-CO" smtClean="0"/>
              <a:t>04/01/2020</a:t>
            </a:fld>
            <a:endParaRPr lang="es-CO" dirty="0"/>
          </a:p>
        </p:txBody>
      </p:sp>
      <p:sp>
        <p:nvSpPr>
          <p:cNvPr id="4" name="Footer Placeholder 3"/>
          <p:cNvSpPr>
            <a:spLocks noGrp="1"/>
          </p:cNvSpPr>
          <p:nvPr>
            <p:ph type="ftr" sz="quarter" idx="11"/>
          </p:nvPr>
        </p:nvSpPr>
        <p:spPr/>
        <p:txBody>
          <a:bodyPr/>
          <a:lstStyle/>
          <a:p>
            <a:endParaRPr lang="es-CO" dirty="0"/>
          </a:p>
        </p:txBody>
      </p:sp>
      <p:sp>
        <p:nvSpPr>
          <p:cNvPr id="5" name="Slide Number Placeholder 4"/>
          <p:cNvSpPr>
            <a:spLocks noGrp="1"/>
          </p:cNvSpPr>
          <p:nvPr>
            <p:ph type="sldNum" sz="quarter" idx="12"/>
          </p:nvPr>
        </p:nvSpPr>
        <p:spPr/>
        <p:txBody>
          <a:bodyPr/>
          <a:lstStyle/>
          <a:p>
            <a:fld id="{88C79A1D-D4F3-7E46-BCD4-8734F1F1A556}" type="slidenum">
              <a:rPr lang="es-CO" smtClean="0"/>
              <a:t>‹Nº›</a:t>
            </a:fld>
            <a:endParaRPr lang="es-CO" dirty="0"/>
          </a:p>
        </p:txBody>
      </p:sp>
    </p:spTree>
    <p:extLst>
      <p:ext uri="{BB962C8B-B14F-4D97-AF65-F5344CB8AC3E}">
        <p14:creationId xmlns:p14="http://schemas.microsoft.com/office/powerpoint/2010/main" val="39056404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0E7404B-8769-7D4F-AD59-863DD87EA1A7}" type="datetimeFigureOut">
              <a:rPr lang="es-CO" smtClean="0"/>
              <a:t>04/01/2020</a:t>
            </a:fld>
            <a:endParaRPr lang="es-CO" dirty="0"/>
          </a:p>
        </p:txBody>
      </p:sp>
      <p:sp>
        <p:nvSpPr>
          <p:cNvPr id="3" name="Footer Placeholder 2"/>
          <p:cNvSpPr>
            <a:spLocks noGrp="1"/>
          </p:cNvSpPr>
          <p:nvPr>
            <p:ph type="ftr" sz="quarter" idx="11"/>
          </p:nvPr>
        </p:nvSpPr>
        <p:spPr/>
        <p:txBody>
          <a:bodyPr/>
          <a:lstStyle/>
          <a:p>
            <a:endParaRPr lang="es-CO" dirty="0"/>
          </a:p>
        </p:txBody>
      </p:sp>
      <p:sp>
        <p:nvSpPr>
          <p:cNvPr id="4" name="Slide Number Placeholder 3"/>
          <p:cNvSpPr>
            <a:spLocks noGrp="1"/>
          </p:cNvSpPr>
          <p:nvPr>
            <p:ph type="sldNum" sz="quarter" idx="12"/>
          </p:nvPr>
        </p:nvSpPr>
        <p:spPr/>
        <p:txBody>
          <a:bodyPr/>
          <a:lstStyle/>
          <a:p>
            <a:fld id="{88C79A1D-D4F3-7E46-BCD4-8734F1F1A556}" type="slidenum">
              <a:rPr lang="es-CO" smtClean="0"/>
              <a:t>‹Nº›</a:t>
            </a:fld>
            <a:endParaRPr lang="es-CO" dirty="0"/>
          </a:p>
        </p:txBody>
      </p:sp>
    </p:spTree>
    <p:extLst>
      <p:ext uri="{BB962C8B-B14F-4D97-AF65-F5344CB8AC3E}">
        <p14:creationId xmlns:p14="http://schemas.microsoft.com/office/powerpoint/2010/main" val="6347974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s-ES" smtClean="0"/>
              <a:t>Haga clic para modificar el estilo de título del patrón</a:t>
            </a:r>
            <a:endParaRPr lang="en-US" dirty="0"/>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B0E7404B-8769-7D4F-AD59-863DD87EA1A7}" type="datetimeFigureOut">
              <a:rPr lang="es-CO" smtClean="0"/>
              <a:t>04/01/2020</a:t>
            </a:fld>
            <a:endParaRPr lang="es-CO" dirty="0"/>
          </a:p>
        </p:txBody>
      </p:sp>
      <p:sp>
        <p:nvSpPr>
          <p:cNvPr id="6" name="Footer Placeholder 5"/>
          <p:cNvSpPr>
            <a:spLocks noGrp="1"/>
          </p:cNvSpPr>
          <p:nvPr>
            <p:ph type="ftr" sz="quarter" idx="11"/>
          </p:nvPr>
        </p:nvSpPr>
        <p:spPr/>
        <p:txBody>
          <a:bodyPr/>
          <a:lstStyle/>
          <a:p>
            <a:endParaRPr lang="es-CO" dirty="0"/>
          </a:p>
        </p:txBody>
      </p:sp>
      <p:sp>
        <p:nvSpPr>
          <p:cNvPr id="7" name="Slide Number Placeholder 6"/>
          <p:cNvSpPr>
            <a:spLocks noGrp="1"/>
          </p:cNvSpPr>
          <p:nvPr>
            <p:ph type="sldNum" sz="quarter" idx="12"/>
          </p:nvPr>
        </p:nvSpPr>
        <p:spPr/>
        <p:txBody>
          <a:bodyPr/>
          <a:lstStyle/>
          <a:p>
            <a:fld id="{88C79A1D-D4F3-7E46-BCD4-8734F1F1A556}" type="slidenum">
              <a:rPr lang="es-CO" smtClean="0"/>
              <a:t>‹Nº›</a:t>
            </a:fld>
            <a:endParaRPr lang="es-CO" dirty="0"/>
          </a:p>
        </p:txBody>
      </p:sp>
    </p:spTree>
    <p:extLst>
      <p:ext uri="{BB962C8B-B14F-4D97-AF65-F5344CB8AC3E}">
        <p14:creationId xmlns:p14="http://schemas.microsoft.com/office/powerpoint/2010/main" val="21531751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s-ES" smtClean="0"/>
              <a:t>Haga clic para modificar el estilo de título del patrón</a:t>
            </a:r>
            <a:endParaRPr lang="en-US" dirty="0"/>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s-ES" smtClean="0"/>
              <a:t>Haga clic en el icono para agregar una imagen</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B0E7404B-8769-7D4F-AD59-863DD87EA1A7}" type="datetimeFigureOut">
              <a:rPr lang="es-CO" smtClean="0"/>
              <a:t>04/01/2020</a:t>
            </a:fld>
            <a:endParaRPr lang="es-CO" dirty="0"/>
          </a:p>
        </p:txBody>
      </p:sp>
      <p:sp>
        <p:nvSpPr>
          <p:cNvPr id="6" name="Footer Placeholder 5"/>
          <p:cNvSpPr>
            <a:spLocks noGrp="1"/>
          </p:cNvSpPr>
          <p:nvPr>
            <p:ph type="ftr" sz="quarter" idx="11"/>
          </p:nvPr>
        </p:nvSpPr>
        <p:spPr/>
        <p:txBody>
          <a:bodyPr/>
          <a:lstStyle/>
          <a:p>
            <a:endParaRPr lang="es-CO" dirty="0"/>
          </a:p>
        </p:txBody>
      </p:sp>
      <p:sp>
        <p:nvSpPr>
          <p:cNvPr id="7" name="Slide Number Placeholder 6"/>
          <p:cNvSpPr>
            <a:spLocks noGrp="1"/>
          </p:cNvSpPr>
          <p:nvPr>
            <p:ph type="sldNum" sz="quarter" idx="12"/>
          </p:nvPr>
        </p:nvSpPr>
        <p:spPr/>
        <p:txBody>
          <a:bodyPr/>
          <a:lstStyle/>
          <a:p>
            <a:fld id="{88C79A1D-D4F3-7E46-BCD4-8734F1F1A556}" type="slidenum">
              <a:rPr lang="es-CO" smtClean="0"/>
              <a:t>‹Nº›</a:t>
            </a:fld>
            <a:endParaRPr lang="es-CO" dirty="0"/>
          </a:p>
        </p:txBody>
      </p:sp>
    </p:spTree>
    <p:extLst>
      <p:ext uri="{BB962C8B-B14F-4D97-AF65-F5344CB8AC3E}">
        <p14:creationId xmlns:p14="http://schemas.microsoft.com/office/powerpoint/2010/main" val="19482313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B0E7404B-8769-7D4F-AD59-863DD87EA1A7}" type="datetimeFigureOut">
              <a:rPr lang="es-CO" smtClean="0"/>
              <a:t>04/01/2020</a:t>
            </a:fld>
            <a:endParaRPr lang="es-CO" dirty="0"/>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s-CO" dirty="0"/>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88C79A1D-D4F3-7E46-BCD4-8734F1F1A556}" type="slidenum">
              <a:rPr lang="es-CO" smtClean="0"/>
              <a:t>‹Nº›</a:t>
            </a:fld>
            <a:endParaRPr lang="es-CO" dirty="0"/>
          </a:p>
        </p:txBody>
      </p:sp>
    </p:spTree>
    <p:extLst>
      <p:ext uri="{BB962C8B-B14F-4D97-AF65-F5344CB8AC3E}">
        <p14:creationId xmlns:p14="http://schemas.microsoft.com/office/powerpoint/2010/main" val="316447813"/>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jp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3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15.jpg"/></Relationships>
</file>

<file path=ppt/slides/_rels/slide3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6.jp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7.jp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jp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jp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0.jp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1.jp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jp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g"/><Relationship Id="rId1" Type="http://schemas.openxmlformats.org/officeDocument/2006/relationships/slideLayout" Target="../slideLayouts/slideLayout2.xml"/><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ítulo 1">
            <a:extLst>
              <a:ext uri="{FF2B5EF4-FFF2-40B4-BE49-F238E27FC236}">
                <a16:creationId xmlns="" xmlns:a16="http://schemas.microsoft.com/office/drawing/2014/main" id="{93FD3C46-42EF-6B41-8056-C625E1DA68D6}"/>
              </a:ext>
            </a:extLst>
          </p:cNvPr>
          <p:cNvSpPr txBox="1">
            <a:spLocks/>
          </p:cNvSpPr>
          <p:nvPr/>
        </p:nvSpPr>
        <p:spPr>
          <a:xfrm>
            <a:off x="3142098" y="1456469"/>
            <a:ext cx="4357209" cy="1231502"/>
          </a:xfrm>
          <a:prstGeom prst="rect">
            <a:avLst/>
          </a:prstGeom>
        </p:spPr>
        <p:txBody>
          <a:bodyPr vert="horz" lIns="68580" tIns="34290" rIns="68580" bIns="34290" rtlCol="0" anchor="t">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nSpc>
                <a:spcPts val="3500"/>
              </a:lnSpc>
            </a:pPr>
            <a:r>
              <a:rPr lang="es-ES_tradnl" sz="3200" b="1" spc="300" dirty="0">
                <a:solidFill>
                  <a:schemeClr val="tx1">
                    <a:lumMod val="65000"/>
                    <a:lumOff val="35000"/>
                  </a:schemeClr>
                </a:solidFill>
                <a:latin typeface="Calibri"/>
                <a:cs typeface="Calibri"/>
              </a:rPr>
              <a:t>INNOVACIÓN DE</a:t>
            </a:r>
          </a:p>
          <a:p>
            <a:pPr>
              <a:lnSpc>
                <a:spcPts val="3500"/>
              </a:lnSpc>
            </a:pPr>
            <a:r>
              <a:rPr lang="es-ES_tradnl" sz="3600" b="1" spc="300" dirty="0">
                <a:solidFill>
                  <a:schemeClr val="tx1">
                    <a:lumMod val="65000"/>
                    <a:lumOff val="35000"/>
                  </a:schemeClr>
                </a:solidFill>
                <a:latin typeface="Calibri"/>
                <a:cs typeface="Calibri"/>
              </a:rPr>
              <a:t>ALTO IMPACTO</a:t>
            </a:r>
            <a:endParaRPr lang="es-CO" sz="3600" spc="300" dirty="0">
              <a:solidFill>
                <a:schemeClr val="tx1">
                  <a:lumMod val="65000"/>
                  <a:lumOff val="35000"/>
                </a:schemeClr>
              </a:solidFill>
            </a:endParaRPr>
          </a:p>
        </p:txBody>
      </p:sp>
      <p:pic>
        <p:nvPicPr>
          <p:cNvPr id="10" name="Imagen 9">
            <a:extLst>
              <a:ext uri="{FF2B5EF4-FFF2-40B4-BE49-F238E27FC236}">
                <a16:creationId xmlns="" xmlns:a16="http://schemas.microsoft.com/office/drawing/2014/main" id="{4EC07CCD-776E-5C40-A8F7-E8185E74F4D1}"/>
              </a:ext>
            </a:extLst>
          </p:cNvPr>
          <p:cNvPicPr>
            <a:picLocks noChangeAspect="1"/>
          </p:cNvPicPr>
          <p:nvPr/>
        </p:nvPicPr>
        <p:blipFill>
          <a:blip r:embed="rId3"/>
          <a:stretch>
            <a:fillRect/>
          </a:stretch>
        </p:blipFill>
        <p:spPr>
          <a:xfrm>
            <a:off x="4161635" y="3123562"/>
            <a:ext cx="2146300" cy="762000"/>
          </a:xfrm>
          <a:prstGeom prst="rect">
            <a:avLst/>
          </a:prstGeom>
        </p:spPr>
      </p:pic>
      <p:sp>
        <p:nvSpPr>
          <p:cNvPr id="11" name="Título 1">
            <a:extLst>
              <a:ext uri="{FF2B5EF4-FFF2-40B4-BE49-F238E27FC236}">
                <a16:creationId xmlns="" xmlns:a16="http://schemas.microsoft.com/office/drawing/2014/main" id="{3010B9E5-AA68-2647-AE51-6ED337EEAE85}"/>
              </a:ext>
            </a:extLst>
          </p:cNvPr>
          <p:cNvSpPr txBox="1">
            <a:spLocks/>
          </p:cNvSpPr>
          <p:nvPr/>
        </p:nvSpPr>
        <p:spPr>
          <a:xfrm>
            <a:off x="3669874" y="2422615"/>
            <a:ext cx="3246427" cy="424849"/>
          </a:xfrm>
          <a:prstGeom prst="rect">
            <a:avLst/>
          </a:prstGeom>
        </p:spPr>
        <p:txBody>
          <a:bodyPr vert="horz" lIns="68580" tIns="34290" rIns="68580" bIns="34290" rtlCol="0" anchor="t">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s-ES_tradnl" sz="1600" i="1" dirty="0">
                <a:solidFill>
                  <a:schemeClr val="tx1">
                    <a:lumMod val="65000"/>
                    <a:lumOff val="35000"/>
                  </a:schemeClr>
                </a:solidFill>
                <a:cs typeface="Calibri"/>
              </a:rPr>
              <a:t>Creemos, Creamos, Innovamos</a:t>
            </a:r>
            <a:endParaRPr lang="es-CO" sz="1600" i="1" dirty="0">
              <a:solidFill>
                <a:schemeClr val="tx1">
                  <a:lumMod val="65000"/>
                  <a:lumOff val="35000"/>
                </a:schemeClr>
              </a:solidFill>
            </a:endParaRPr>
          </a:p>
        </p:txBody>
      </p:sp>
      <p:sp>
        <p:nvSpPr>
          <p:cNvPr id="12" name="Título 1">
            <a:extLst>
              <a:ext uri="{FF2B5EF4-FFF2-40B4-BE49-F238E27FC236}">
                <a16:creationId xmlns="" xmlns:a16="http://schemas.microsoft.com/office/drawing/2014/main" id="{0C1BC004-767D-A749-8BA4-E3290A3D84EC}"/>
              </a:ext>
            </a:extLst>
          </p:cNvPr>
          <p:cNvSpPr txBox="1">
            <a:spLocks/>
          </p:cNvSpPr>
          <p:nvPr/>
        </p:nvSpPr>
        <p:spPr>
          <a:xfrm>
            <a:off x="3359114" y="949535"/>
            <a:ext cx="3881911" cy="424849"/>
          </a:xfrm>
          <a:prstGeom prst="rect">
            <a:avLst/>
          </a:prstGeom>
        </p:spPr>
        <p:txBody>
          <a:bodyPr vert="horz" lIns="68580" tIns="34290" rIns="68580" bIns="34290" rtlCol="0" anchor="t">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s-ES_tradnl" sz="2400" spc="300" dirty="0">
                <a:solidFill>
                  <a:srgbClr val="88C136"/>
                </a:solidFill>
                <a:latin typeface="Calibri"/>
                <a:cs typeface="Calibri"/>
              </a:rPr>
              <a:t>Diplomatura en</a:t>
            </a:r>
            <a:endParaRPr lang="es-CO" sz="2400" spc="300" dirty="0">
              <a:solidFill>
                <a:srgbClr val="88C136"/>
              </a:solidFill>
            </a:endParaRPr>
          </a:p>
        </p:txBody>
      </p:sp>
    </p:spTree>
    <p:extLst>
      <p:ext uri="{BB962C8B-B14F-4D97-AF65-F5344CB8AC3E}">
        <p14:creationId xmlns:p14="http://schemas.microsoft.com/office/powerpoint/2010/main" val="194730325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Imagen 8">
            <a:extLst>
              <a:ext uri="{FF2B5EF4-FFF2-40B4-BE49-F238E27FC236}">
                <a16:creationId xmlns="" xmlns:a16="http://schemas.microsoft.com/office/drawing/2014/main" id="{EA799A81-8F97-9440-B393-42FAF4B594EB}"/>
              </a:ext>
            </a:extLst>
          </p:cNvPr>
          <p:cNvPicPr>
            <a:picLocks noChangeAspect="1"/>
          </p:cNvPicPr>
          <p:nvPr/>
        </p:nvPicPr>
        <p:blipFill>
          <a:blip r:embed="rId2"/>
          <a:stretch>
            <a:fillRect/>
          </a:stretch>
        </p:blipFill>
        <p:spPr>
          <a:xfrm>
            <a:off x="6350" y="2041076"/>
            <a:ext cx="9131300" cy="3098800"/>
          </a:xfrm>
          <a:prstGeom prst="rect">
            <a:avLst/>
          </a:prstGeom>
        </p:spPr>
      </p:pic>
      <p:sp>
        <p:nvSpPr>
          <p:cNvPr id="6" name="Título 1">
            <a:extLst>
              <a:ext uri="{FF2B5EF4-FFF2-40B4-BE49-F238E27FC236}">
                <a16:creationId xmlns="" xmlns:a16="http://schemas.microsoft.com/office/drawing/2014/main" id="{58CB48A5-921C-204E-BEFC-DBC866616BB6}"/>
              </a:ext>
            </a:extLst>
          </p:cNvPr>
          <p:cNvSpPr txBox="1">
            <a:spLocks/>
          </p:cNvSpPr>
          <p:nvPr/>
        </p:nvSpPr>
        <p:spPr>
          <a:xfrm>
            <a:off x="1690406" y="894239"/>
            <a:ext cx="5763188" cy="424849"/>
          </a:xfrm>
          <a:prstGeom prst="rect">
            <a:avLst/>
          </a:prstGeom>
        </p:spPr>
        <p:txBody>
          <a:bodyPr vert="horz" lIns="68580" tIns="34290" rIns="68580" bIns="34290" rtlCol="0" anchor="t">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s-ES_tradnl" sz="2400" b="1" spc="300" dirty="0" smtClean="0">
                <a:solidFill>
                  <a:schemeClr val="tx1">
                    <a:lumMod val="65000"/>
                    <a:lumOff val="35000"/>
                  </a:schemeClr>
                </a:solidFill>
                <a:latin typeface="Calibri"/>
                <a:cs typeface="Calibri"/>
              </a:rPr>
              <a:t>Metodologías ágiles más usadas</a:t>
            </a:r>
            <a:endParaRPr lang="es-CO" sz="2400" spc="300" dirty="0">
              <a:solidFill>
                <a:schemeClr val="tx1">
                  <a:lumMod val="65000"/>
                  <a:lumOff val="35000"/>
                </a:schemeClr>
              </a:solidFill>
            </a:endParaRPr>
          </a:p>
        </p:txBody>
      </p:sp>
      <p:pic>
        <p:nvPicPr>
          <p:cNvPr id="7" name="Imagen 6">
            <a:extLst>
              <a:ext uri="{FF2B5EF4-FFF2-40B4-BE49-F238E27FC236}">
                <a16:creationId xmlns="" xmlns:a16="http://schemas.microsoft.com/office/drawing/2014/main" id="{05D9DCF8-D074-7649-96C0-0745ABBEB529}"/>
              </a:ext>
            </a:extLst>
          </p:cNvPr>
          <p:cNvPicPr>
            <a:picLocks noChangeAspect="1"/>
          </p:cNvPicPr>
          <p:nvPr/>
        </p:nvPicPr>
        <p:blipFill>
          <a:blip r:embed="rId3"/>
          <a:stretch>
            <a:fillRect/>
          </a:stretch>
        </p:blipFill>
        <p:spPr>
          <a:xfrm>
            <a:off x="7912100" y="0"/>
            <a:ext cx="1231900" cy="1320800"/>
          </a:xfrm>
          <a:prstGeom prst="rect">
            <a:avLst/>
          </a:prstGeom>
        </p:spPr>
      </p:pic>
      <p:sp>
        <p:nvSpPr>
          <p:cNvPr id="8" name="Rectángulo 7">
            <a:extLst>
              <a:ext uri="{FF2B5EF4-FFF2-40B4-BE49-F238E27FC236}">
                <a16:creationId xmlns="" xmlns:a16="http://schemas.microsoft.com/office/drawing/2014/main" id="{CD5D648A-E0FD-5446-93A5-C43B81B1547A}"/>
              </a:ext>
            </a:extLst>
          </p:cNvPr>
          <p:cNvSpPr/>
          <p:nvPr/>
        </p:nvSpPr>
        <p:spPr>
          <a:xfrm>
            <a:off x="2166329" y="1551123"/>
            <a:ext cx="5287263" cy="1323439"/>
          </a:xfrm>
          <a:prstGeom prst="rect">
            <a:avLst/>
          </a:prstGeom>
          <a:noFill/>
        </p:spPr>
        <p:txBody>
          <a:bodyPr wrap="square" rtlCol="0">
            <a:spAutoFit/>
          </a:bodyPr>
          <a:lstStyle/>
          <a:p>
            <a:pPr marL="171450" indent="-171450" algn="just">
              <a:buFont typeface="Arial" panose="020B0604020202020204" pitchFamily="34" charset="0"/>
              <a:buChar char="•"/>
            </a:pPr>
            <a:r>
              <a:rPr lang="es-CO" sz="1600" dirty="0" err="1" smtClean="0">
                <a:solidFill>
                  <a:schemeClr val="tx1">
                    <a:lumMod val="65000"/>
                    <a:lumOff val="35000"/>
                  </a:schemeClr>
                </a:solidFill>
              </a:rPr>
              <a:t>Scrum</a:t>
            </a:r>
            <a:endParaRPr lang="es-CO" sz="1600" dirty="0" smtClean="0">
              <a:solidFill>
                <a:schemeClr val="tx1">
                  <a:lumMod val="65000"/>
                  <a:lumOff val="35000"/>
                </a:schemeClr>
              </a:solidFill>
            </a:endParaRPr>
          </a:p>
          <a:p>
            <a:pPr marL="171450" indent="-171450" algn="just">
              <a:buFont typeface="Arial" panose="020B0604020202020204" pitchFamily="34" charset="0"/>
              <a:buChar char="•"/>
            </a:pPr>
            <a:r>
              <a:rPr lang="es-CO" sz="1600" dirty="0" smtClean="0">
                <a:solidFill>
                  <a:schemeClr val="tx1">
                    <a:lumMod val="65000"/>
                    <a:lumOff val="35000"/>
                  </a:schemeClr>
                </a:solidFill>
              </a:rPr>
              <a:t>Programación extrema (XP)</a:t>
            </a:r>
          </a:p>
          <a:p>
            <a:pPr marL="171450" indent="-171450" algn="just">
              <a:buFont typeface="Arial" panose="020B0604020202020204" pitchFamily="34" charset="0"/>
              <a:buChar char="•"/>
            </a:pPr>
            <a:r>
              <a:rPr lang="es-CO" sz="1600" dirty="0" err="1" smtClean="0">
                <a:solidFill>
                  <a:schemeClr val="tx1">
                    <a:lumMod val="65000"/>
                    <a:lumOff val="35000"/>
                  </a:schemeClr>
                </a:solidFill>
              </a:rPr>
              <a:t>Kanban</a:t>
            </a:r>
            <a:endParaRPr lang="es-CO" sz="1600" dirty="0" smtClean="0">
              <a:solidFill>
                <a:schemeClr val="tx1">
                  <a:lumMod val="65000"/>
                  <a:lumOff val="35000"/>
                </a:schemeClr>
              </a:solidFill>
            </a:endParaRPr>
          </a:p>
          <a:p>
            <a:pPr marL="171450" indent="-171450" algn="just">
              <a:buFont typeface="Arial" panose="020B0604020202020204" pitchFamily="34" charset="0"/>
              <a:buChar char="•"/>
            </a:pPr>
            <a:r>
              <a:rPr lang="es-CO" sz="1600" dirty="0" err="1" smtClean="0">
                <a:solidFill>
                  <a:schemeClr val="tx1">
                    <a:lumMod val="65000"/>
                    <a:lumOff val="35000"/>
                  </a:schemeClr>
                </a:solidFill>
              </a:rPr>
              <a:t>Crystal</a:t>
            </a:r>
            <a:endParaRPr lang="es-CO" sz="1600" dirty="0" smtClean="0">
              <a:solidFill>
                <a:schemeClr val="tx1">
                  <a:lumMod val="65000"/>
                  <a:lumOff val="35000"/>
                </a:schemeClr>
              </a:solidFill>
            </a:endParaRPr>
          </a:p>
          <a:p>
            <a:pPr marL="171450" indent="-171450" algn="just">
              <a:buFont typeface="Arial" panose="020B0604020202020204" pitchFamily="34" charset="0"/>
              <a:buChar char="•"/>
            </a:pPr>
            <a:r>
              <a:rPr lang="es-CO" sz="1600" dirty="0" err="1" smtClean="0">
                <a:solidFill>
                  <a:schemeClr val="tx1">
                    <a:lumMod val="65000"/>
                    <a:lumOff val="35000"/>
                  </a:schemeClr>
                </a:solidFill>
              </a:rPr>
              <a:t>Scrumban</a:t>
            </a:r>
            <a:endParaRPr lang="es-CO" sz="1600" dirty="0" smtClean="0">
              <a:solidFill>
                <a:schemeClr val="tx1">
                  <a:lumMod val="65000"/>
                  <a:lumOff val="35000"/>
                </a:schemeClr>
              </a:solidFill>
            </a:endParaRPr>
          </a:p>
        </p:txBody>
      </p:sp>
    </p:spTree>
    <p:extLst>
      <p:ext uri="{BB962C8B-B14F-4D97-AF65-F5344CB8AC3E}">
        <p14:creationId xmlns:p14="http://schemas.microsoft.com/office/powerpoint/2010/main" val="115446550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Imagen 8">
            <a:extLst>
              <a:ext uri="{FF2B5EF4-FFF2-40B4-BE49-F238E27FC236}">
                <a16:creationId xmlns="" xmlns:a16="http://schemas.microsoft.com/office/drawing/2014/main" id="{EA799A81-8F97-9440-B393-42FAF4B594EB}"/>
              </a:ext>
            </a:extLst>
          </p:cNvPr>
          <p:cNvPicPr>
            <a:picLocks noChangeAspect="1"/>
          </p:cNvPicPr>
          <p:nvPr/>
        </p:nvPicPr>
        <p:blipFill>
          <a:blip r:embed="rId2"/>
          <a:stretch>
            <a:fillRect/>
          </a:stretch>
        </p:blipFill>
        <p:spPr>
          <a:xfrm>
            <a:off x="6350" y="2041076"/>
            <a:ext cx="9131300" cy="3098800"/>
          </a:xfrm>
          <a:prstGeom prst="rect">
            <a:avLst/>
          </a:prstGeom>
        </p:spPr>
      </p:pic>
      <p:sp>
        <p:nvSpPr>
          <p:cNvPr id="6" name="Título 1">
            <a:extLst>
              <a:ext uri="{FF2B5EF4-FFF2-40B4-BE49-F238E27FC236}">
                <a16:creationId xmlns="" xmlns:a16="http://schemas.microsoft.com/office/drawing/2014/main" id="{58CB48A5-921C-204E-BEFC-DBC866616BB6}"/>
              </a:ext>
            </a:extLst>
          </p:cNvPr>
          <p:cNvSpPr txBox="1">
            <a:spLocks/>
          </p:cNvSpPr>
          <p:nvPr/>
        </p:nvSpPr>
        <p:spPr>
          <a:xfrm>
            <a:off x="1690406" y="894239"/>
            <a:ext cx="5763188" cy="424849"/>
          </a:xfrm>
          <a:prstGeom prst="rect">
            <a:avLst/>
          </a:prstGeom>
        </p:spPr>
        <p:txBody>
          <a:bodyPr vert="horz" lIns="68580" tIns="34290" rIns="68580" bIns="34290" rtlCol="0" anchor="t">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s-ES_tradnl" sz="2400" b="1" spc="300" dirty="0" err="1" smtClean="0">
                <a:solidFill>
                  <a:schemeClr val="tx1">
                    <a:lumMod val="65000"/>
                    <a:lumOff val="35000"/>
                  </a:schemeClr>
                </a:solidFill>
                <a:latin typeface="Calibri"/>
                <a:cs typeface="Calibri"/>
              </a:rPr>
              <a:t>Scrum</a:t>
            </a:r>
            <a:endParaRPr lang="es-CO" sz="2400" spc="300" dirty="0">
              <a:solidFill>
                <a:schemeClr val="tx1">
                  <a:lumMod val="65000"/>
                  <a:lumOff val="35000"/>
                </a:schemeClr>
              </a:solidFill>
            </a:endParaRPr>
          </a:p>
        </p:txBody>
      </p:sp>
      <p:pic>
        <p:nvPicPr>
          <p:cNvPr id="7" name="Imagen 6">
            <a:extLst>
              <a:ext uri="{FF2B5EF4-FFF2-40B4-BE49-F238E27FC236}">
                <a16:creationId xmlns="" xmlns:a16="http://schemas.microsoft.com/office/drawing/2014/main" id="{05D9DCF8-D074-7649-96C0-0745ABBEB529}"/>
              </a:ext>
            </a:extLst>
          </p:cNvPr>
          <p:cNvPicPr>
            <a:picLocks noChangeAspect="1"/>
          </p:cNvPicPr>
          <p:nvPr/>
        </p:nvPicPr>
        <p:blipFill>
          <a:blip r:embed="rId3"/>
          <a:stretch>
            <a:fillRect/>
          </a:stretch>
        </p:blipFill>
        <p:spPr>
          <a:xfrm>
            <a:off x="7912100" y="0"/>
            <a:ext cx="1231900" cy="1320800"/>
          </a:xfrm>
          <a:prstGeom prst="rect">
            <a:avLst/>
          </a:prstGeom>
        </p:spPr>
      </p:pic>
      <p:sp>
        <p:nvSpPr>
          <p:cNvPr id="8" name="Rectángulo 7">
            <a:extLst>
              <a:ext uri="{FF2B5EF4-FFF2-40B4-BE49-F238E27FC236}">
                <a16:creationId xmlns="" xmlns:a16="http://schemas.microsoft.com/office/drawing/2014/main" id="{CD5D648A-E0FD-5446-93A5-C43B81B1547A}"/>
              </a:ext>
            </a:extLst>
          </p:cNvPr>
          <p:cNvSpPr/>
          <p:nvPr/>
        </p:nvSpPr>
        <p:spPr>
          <a:xfrm>
            <a:off x="2166329" y="1551123"/>
            <a:ext cx="5287263" cy="2062103"/>
          </a:xfrm>
          <a:prstGeom prst="rect">
            <a:avLst/>
          </a:prstGeom>
          <a:noFill/>
        </p:spPr>
        <p:txBody>
          <a:bodyPr wrap="square" rtlCol="0">
            <a:spAutoFit/>
          </a:bodyPr>
          <a:lstStyle/>
          <a:p>
            <a:pPr algn="just"/>
            <a:r>
              <a:rPr lang="es-CO" sz="1600" dirty="0" smtClean="0"/>
              <a:t>Es un marco de trabajo (</a:t>
            </a:r>
            <a:r>
              <a:rPr lang="es-CO" sz="1600" dirty="0" err="1" smtClean="0"/>
              <a:t>framework</a:t>
            </a:r>
            <a:r>
              <a:rPr lang="es-CO" sz="1600" dirty="0" smtClean="0"/>
              <a:t>) que proporciona herramientas y roles, para ejecutar un proyecto por medio de bloques </a:t>
            </a:r>
            <a:r>
              <a:rPr lang="es-CO" sz="1600" dirty="0"/>
              <a:t>temporales </a:t>
            </a:r>
            <a:r>
              <a:rPr lang="es-CO" sz="1600" dirty="0" smtClean="0"/>
              <a:t>llamados iteraciones o </a:t>
            </a:r>
            <a:r>
              <a:rPr lang="es-CO" sz="1600" dirty="0" err="1" smtClean="0"/>
              <a:t>sprints</a:t>
            </a:r>
            <a:r>
              <a:rPr lang="es-CO" sz="1600" dirty="0" smtClean="0"/>
              <a:t>, su duración ideal es de dos semanas con un máximo de un mes. </a:t>
            </a:r>
            <a:r>
              <a:rPr lang="es-CO" sz="1600" dirty="0"/>
              <a:t>Cada iteración </a:t>
            </a:r>
            <a:r>
              <a:rPr lang="es-CO" sz="1600" dirty="0" smtClean="0"/>
              <a:t>proporciona </a:t>
            </a:r>
            <a:r>
              <a:rPr lang="es-CO" sz="1600" dirty="0"/>
              <a:t>un resultado completo, un incremento de producto que sea susceptible de ser entregado con el mínimo esfuerzo cuando el cliente lo solicite. </a:t>
            </a:r>
            <a:r>
              <a:rPr lang="es-CO" sz="1600" dirty="0" smtClean="0"/>
              <a:t>Se basa en el valor, la confianza y las personas.</a:t>
            </a:r>
            <a:endParaRPr lang="es-CO" sz="1600" dirty="0" smtClean="0">
              <a:solidFill>
                <a:schemeClr val="tx1">
                  <a:lumMod val="65000"/>
                  <a:lumOff val="35000"/>
                </a:schemeClr>
              </a:solidFill>
            </a:endParaRPr>
          </a:p>
        </p:txBody>
      </p:sp>
    </p:spTree>
    <p:extLst>
      <p:ext uri="{BB962C8B-B14F-4D97-AF65-F5344CB8AC3E}">
        <p14:creationId xmlns:p14="http://schemas.microsoft.com/office/powerpoint/2010/main" val="429064001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Imagen 8">
            <a:extLst>
              <a:ext uri="{FF2B5EF4-FFF2-40B4-BE49-F238E27FC236}">
                <a16:creationId xmlns="" xmlns:a16="http://schemas.microsoft.com/office/drawing/2014/main" id="{EA799A81-8F97-9440-B393-42FAF4B594EB}"/>
              </a:ext>
            </a:extLst>
          </p:cNvPr>
          <p:cNvPicPr>
            <a:picLocks noChangeAspect="1"/>
          </p:cNvPicPr>
          <p:nvPr/>
        </p:nvPicPr>
        <p:blipFill>
          <a:blip r:embed="rId2"/>
          <a:stretch>
            <a:fillRect/>
          </a:stretch>
        </p:blipFill>
        <p:spPr>
          <a:xfrm>
            <a:off x="6350" y="2041076"/>
            <a:ext cx="9131300" cy="3098800"/>
          </a:xfrm>
          <a:prstGeom prst="rect">
            <a:avLst/>
          </a:prstGeom>
        </p:spPr>
      </p:pic>
      <p:sp>
        <p:nvSpPr>
          <p:cNvPr id="6" name="Título 1">
            <a:extLst>
              <a:ext uri="{FF2B5EF4-FFF2-40B4-BE49-F238E27FC236}">
                <a16:creationId xmlns="" xmlns:a16="http://schemas.microsoft.com/office/drawing/2014/main" id="{58CB48A5-921C-204E-BEFC-DBC866616BB6}"/>
              </a:ext>
            </a:extLst>
          </p:cNvPr>
          <p:cNvSpPr txBox="1">
            <a:spLocks/>
          </p:cNvSpPr>
          <p:nvPr/>
        </p:nvSpPr>
        <p:spPr>
          <a:xfrm>
            <a:off x="1690406" y="894239"/>
            <a:ext cx="5763188" cy="424849"/>
          </a:xfrm>
          <a:prstGeom prst="rect">
            <a:avLst/>
          </a:prstGeom>
        </p:spPr>
        <p:txBody>
          <a:bodyPr vert="horz" lIns="68580" tIns="34290" rIns="68580" bIns="34290" rtlCol="0" anchor="t">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s-ES_tradnl" sz="2400" b="1" spc="300" dirty="0" err="1" smtClean="0">
                <a:solidFill>
                  <a:schemeClr val="tx1">
                    <a:lumMod val="65000"/>
                    <a:lumOff val="35000"/>
                  </a:schemeClr>
                </a:solidFill>
                <a:latin typeface="Calibri"/>
                <a:cs typeface="Calibri"/>
              </a:rPr>
              <a:t>Scrum</a:t>
            </a:r>
            <a:endParaRPr lang="es-CO" sz="2400" spc="300" dirty="0">
              <a:solidFill>
                <a:schemeClr val="tx1">
                  <a:lumMod val="65000"/>
                  <a:lumOff val="35000"/>
                </a:schemeClr>
              </a:solidFill>
            </a:endParaRPr>
          </a:p>
        </p:txBody>
      </p:sp>
      <p:pic>
        <p:nvPicPr>
          <p:cNvPr id="7" name="Imagen 6">
            <a:extLst>
              <a:ext uri="{FF2B5EF4-FFF2-40B4-BE49-F238E27FC236}">
                <a16:creationId xmlns="" xmlns:a16="http://schemas.microsoft.com/office/drawing/2014/main" id="{05D9DCF8-D074-7649-96C0-0745ABBEB529}"/>
              </a:ext>
            </a:extLst>
          </p:cNvPr>
          <p:cNvPicPr>
            <a:picLocks noChangeAspect="1"/>
          </p:cNvPicPr>
          <p:nvPr/>
        </p:nvPicPr>
        <p:blipFill>
          <a:blip r:embed="rId3"/>
          <a:stretch>
            <a:fillRect/>
          </a:stretch>
        </p:blipFill>
        <p:spPr>
          <a:xfrm>
            <a:off x="7912100" y="0"/>
            <a:ext cx="1231900" cy="1320800"/>
          </a:xfrm>
          <a:prstGeom prst="rect">
            <a:avLst/>
          </a:prstGeom>
        </p:spPr>
      </p:pic>
      <p:sp>
        <p:nvSpPr>
          <p:cNvPr id="2" name="Rectángulo 1"/>
          <p:cNvSpPr/>
          <p:nvPr/>
        </p:nvSpPr>
        <p:spPr>
          <a:xfrm>
            <a:off x="2162907" y="1520083"/>
            <a:ext cx="4910016" cy="1569660"/>
          </a:xfrm>
          <a:prstGeom prst="rect">
            <a:avLst/>
          </a:prstGeom>
        </p:spPr>
        <p:txBody>
          <a:bodyPr wrap="square">
            <a:spAutoFit/>
          </a:bodyPr>
          <a:lstStyle/>
          <a:p>
            <a:pPr marL="285750" indent="-285750">
              <a:buFont typeface="Arial" panose="020B0604020202020204" pitchFamily="34" charset="0"/>
              <a:buChar char="•"/>
            </a:pPr>
            <a:r>
              <a:rPr lang="es-CO" sz="1600" dirty="0"/>
              <a:t>Permite la gestión de diferentes equipos </a:t>
            </a:r>
            <a:r>
              <a:rPr lang="es-CO" sz="1600" dirty="0" smtClean="0"/>
              <a:t>industriales</a:t>
            </a:r>
          </a:p>
          <a:p>
            <a:pPr marL="285750" indent="-285750">
              <a:buFont typeface="Arial" panose="020B0604020202020204" pitchFamily="34" charset="0"/>
              <a:buChar char="•"/>
            </a:pPr>
            <a:endParaRPr lang="es-CO" sz="1600" dirty="0"/>
          </a:p>
          <a:p>
            <a:pPr marL="285750" indent="-285750">
              <a:buFont typeface="Arial" panose="020B0604020202020204" pitchFamily="34" charset="0"/>
              <a:buChar char="•"/>
            </a:pPr>
            <a:r>
              <a:rPr lang="es-CO" sz="1600" dirty="0"/>
              <a:t>Aplicación de las metodologías ágiles en los procesos de calidad, </a:t>
            </a:r>
            <a:r>
              <a:rPr lang="es-CO" sz="1600" dirty="0" smtClean="0"/>
              <a:t>entregando resultados </a:t>
            </a:r>
            <a:r>
              <a:rPr lang="es-CO" sz="1600" dirty="0"/>
              <a:t>óptimos</a:t>
            </a:r>
            <a:r>
              <a:rPr lang="es-CO" sz="1600" dirty="0" smtClean="0"/>
              <a:t>.</a:t>
            </a:r>
          </a:p>
          <a:p>
            <a:pPr marL="285750" indent="-285750">
              <a:buFont typeface="Arial" panose="020B0604020202020204" pitchFamily="34" charset="0"/>
              <a:buChar char="•"/>
            </a:pPr>
            <a:endParaRPr lang="es-CO" sz="1600" dirty="0"/>
          </a:p>
          <a:p>
            <a:pPr marL="285750" indent="-285750">
              <a:buFont typeface="Arial" panose="020B0604020202020204" pitchFamily="34" charset="0"/>
              <a:buChar char="•"/>
            </a:pPr>
            <a:r>
              <a:rPr lang="es-CO" sz="1600" dirty="0" smtClean="0"/>
              <a:t>Mejora la </a:t>
            </a:r>
            <a:r>
              <a:rPr lang="es-CO" sz="1600" dirty="0"/>
              <a:t>productividad y </a:t>
            </a:r>
            <a:r>
              <a:rPr lang="es-CO" sz="1600" dirty="0" smtClean="0"/>
              <a:t>competitividad.</a:t>
            </a:r>
            <a:endParaRPr lang="es-CO" sz="1600" dirty="0"/>
          </a:p>
        </p:txBody>
      </p:sp>
    </p:spTree>
    <p:extLst>
      <p:ext uri="{BB962C8B-B14F-4D97-AF65-F5344CB8AC3E}">
        <p14:creationId xmlns:p14="http://schemas.microsoft.com/office/powerpoint/2010/main" val="233941624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Imagen 8">
            <a:extLst>
              <a:ext uri="{FF2B5EF4-FFF2-40B4-BE49-F238E27FC236}">
                <a16:creationId xmlns="" xmlns:a16="http://schemas.microsoft.com/office/drawing/2014/main" id="{EA799A81-8F97-9440-B393-42FAF4B594EB}"/>
              </a:ext>
            </a:extLst>
          </p:cNvPr>
          <p:cNvPicPr>
            <a:picLocks noChangeAspect="1"/>
          </p:cNvPicPr>
          <p:nvPr/>
        </p:nvPicPr>
        <p:blipFill>
          <a:blip r:embed="rId2"/>
          <a:stretch>
            <a:fillRect/>
          </a:stretch>
        </p:blipFill>
        <p:spPr>
          <a:xfrm>
            <a:off x="6350" y="2041076"/>
            <a:ext cx="9131300" cy="3098800"/>
          </a:xfrm>
          <a:prstGeom prst="rect">
            <a:avLst/>
          </a:prstGeom>
        </p:spPr>
      </p:pic>
      <p:sp>
        <p:nvSpPr>
          <p:cNvPr id="6" name="Título 1">
            <a:extLst>
              <a:ext uri="{FF2B5EF4-FFF2-40B4-BE49-F238E27FC236}">
                <a16:creationId xmlns="" xmlns:a16="http://schemas.microsoft.com/office/drawing/2014/main" id="{58CB48A5-921C-204E-BEFC-DBC866616BB6}"/>
              </a:ext>
            </a:extLst>
          </p:cNvPr>
          <p:cNvSpPr txBox="1">
            <a:spLocks/>
          </p:cNvSpPr>
          <p:nvPr/>
        </p:nvSpPr>
        <p:spPr>
          <a:xfrm>
            <a:off x="1690406" y="894239"/>
            <a:ext cx="5763188" cy="424849"/>
          </a:xfrm>
          <a:prstGeom prst="rect">
            <a:avLst/>
          </a:prstGeom>
        </p:spPr>
        <p:txBody>
          <a:bodyPr vert="horz" lIns="68580" tIns="34290" rIns="68580" bIns="34290" rtlCol="0" anchor="t">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s-ES_tradnl" sz="2400" b="1" spc="300" dirty="0" err="1" smtClean="0">
                <a:solidFill>
                  <a:schemeClr val="tx1">
                    <a:lumMod val="65000"/>
                    <a:lumOff val="35000"/>
                  </a:schemeClr>
                </a:solidFill>
                <a:latin typeface="Calibri"/>
                <a:cs typeface="Calibri"/>
              </a:rPr>
              <a:t>Scrum</a:t>
            </a:r>
            <a:endParaRPr lang="es-CO" sz="2400" spc="300" dirty="0">
              <a:solidFill>
                <a:schemeClr val="tx1">
                  <a:lumMod val="65000"/>
                  <a:lumOff val="35000"/>
                </a:schemeClr>
              </a:solidFill>
            </a:endParaRPr>
          </a:p>
        </p:txBody>
      </p:sp>
      <p:pic>
        <p:nvPicPr>
          <p:cNvPr id="7" name="Imagen 6">
            <a:extLst>
              <a:ext uri="{FF2B5EF4-FFF2-40B4-BE49-F238E27FC236}">
                <a16:creationId xmlns="" xmlns:a16="http://schemas.microsoft.com/office/drawing/2014/main" id="{05D9DCF8-D074-7649-96C0-0745ABBEB529}"/>
              </a:ext>
            </a:extLst>
          </p:cNvPr>
          <p:cNvPicPr>
            <a:picLocks noChangeAspect="1"/>
          </p:cNvPicPr>
          <p:nvPr/>
        </p:nvPicPr>
        <p:blipFill>
          <a:blip r:embed="rId3"/>
          <a:stretch>
            <a:fillRect/>
          </a:stretch>
        </p:blipFill>
        <p:spPr>
          <a:xfrm>
            <a:off x="7912100" y="0"/>
            <a:ext cx="1231900" cy="1320800"/>
          </a:xfrm>
          <a:prstGeom prst="rect">
            <a:avLst/>
          </a:prstGeom>
        </p:spPr>
      </p:pic>
      <p:sp>
        <p:nvSpPr>
          <p:cNvPr id="2" name="Rectángulo 1"/>
          <p:cNvSpPr/>
          <p:nvPr/>
        </p:nvSpPr>
        <p:spPr>
          <a:xfrm>
            <a:off x="2162907" y="1520083"/>
            <a:ext cx="4910016" cy="1569660"/>
          </a:xfrm>
          <a:prstGeom prst="rect">
            <a:avLst/>
          </a:prstGeom>
        </p:spPr>
        <p:txBody>
          <a:bodyPr wrap="square">
            <a:spAutoFit/>
          </a:bodyPr>
          <a:lstStyle/>
          <a:p>
            <a:pPr marL="285750" indent="-285750">
              <a:buFont typeface="Arial" panose="020B0604020202020204" pitchFamily="34" charset="0"/>
              <a:buChar char="•"/>
            </a:pPr>
            <a:r>
              <a:rPr lang="es-CO" sz="1600" dirty="0"/>
              <a:t>Aporta a la industria a través de las buenas prácticas</a:t>
            </a:r>
            <a:r>
              <a:rPr lang="es-CO" sz="1600" dirty="0" smtClean="0"/>
              <a:t>.</a:t>
            </a:r>
          </a:p>
          <a:p>
            <a:pPr marL="285750" indent="-285750">
              <a:buFont typeface="Arial" panose="020B0604020202020204" pitchFamily="34" charset="0"/>
              <a:buChar char="•"/>
            </a:pPr>
            <a:endParaRPr lang="es-CO" sz="1600" dirty="0"/>
          </a:p>
          <a:p>
            <a:pPr marL="285750" indent="-285750">
              <a:buFont typeface="Arial" panose="020B0604020202020204" pitchFamily="34" charset="0"/>
              <a:buChar char="•"/>
            </a:pPr>
            <a:r>
              <a:rPr lang="es-CO" sz="1600" dirty="0"/>
              <a:t>Herramienta adicional para la gestión de proyectos</a:t>
            </a:r>
            <a:r>
              <a:rPr lang="es-CO" sz="1600" dirty="0" smtClean="0"/>
              <a:t>.</a:t>
            </a:r>
          </a:p>
          <a:p>
            <a:pPr marL="285750" indent="-285750">
              <a:buFont typeface="Arial" panose="020B0604020202020204" pitchFamily="34" charset="0"/>
              <a:buChar char="•"/>
            </a:pPr>
            <a:endParaRPr lang="es-CO" sz="1600" dirty="0"/>
          </a:p>
          <a:p>
            <a:pPr marL="285750" indent="-285750">
              <a:buFont typeface="Arial" panose="020B0604020202020204" pitchFamily="34" charset="0"/>
              <a:buChar char="•"/>
            </a:pPr>
            <a:r>
              <a:rPr lang="es-CO" sz="1600" dirty="0"/>
              <a:t>Competitividad en el desarrollo de productos y proyectos industriales.</a:t>
            </a:r>
          </a:p>
        </p:txBody>
      </p:sp>
    </p:spTree>
    <p:extLst>
      <p:ext uri="{BB962C8B-B14F-4D97-AF65-F5344CB8AC3E}">
        <p14:creationId xmlns:p14="http://schemas.microsoft.com/office/powerpoint/2010/main" val="374709417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Imagen 8">
            <a:extLst>
              <a:ext uri="{FF2B5EF4-FFF2-40B4-BE49-F238E27FC236}">
                <a16:creationId xmlns="" xmlns:a16="http://schemas.microsoft.com/office/drawing/2014/main" id="{EA799A81-8F97-9440-B393-42FAF4B594EB}"/>
              </a:ext>
            </a:extLst>
          </p:cNvPr>
          <p:cNvPicPr>
            <a:picLocks noChangeAspect="1"/>
          </p:cNvPicPr>
          <p:nvPr/>
        </p:nvPicPr>
        <p:blipFill>
          <a:blip r:embed="rId2"/>
          <a:stretch>
            <a:fillRect/>
          </a:stretch>
        </p:blipFill>
        <p:spPr>
          <a:xfrm>
            <a:off x="6350" y="2041076"/>
            <a:ext cx="9131300" cy="3098800"/>
          </a:xfrm>
          <a:prstGeom prst="rect">
            <a:avLst/>
          </a:prstGeom>
        </p:spPr>
      </p:pic>
      <p:sp>
        <p:nvSpPr>
          <p:cNvPr id="6" name="Título 1">
            <a:extLst>
              <a:ext uri="{FF2B5EF4-FFF2-40B4-BE49-F238E27FC236}">
                <a16:creationId xmlns="" xmlns:a16="http://schemas.microsoft.com/office/drawing/2014/main" id="{58CB48A5-921C-204E-BEFC-DBC866616BB6}"/>
              </a:ext>
            </a:extLst>
          </p:cNvPr>
          <p:cNvSpPr txBox="1">
            <a:spLocks/>
          </p:cNvSpPr>
          <p:nvPr/>
        </p:nvSpPr>
        <p:spPr>
          <a:xfrm>
            <a:off x="1690406" y="894239"/>
            <a:ext cx="5763188" cy="424849"/>
          </a:xfrm>
          <a:prstGeom prst="rect">
            <a:avLst/>
          </a:prstGeom>
        </p:spPr>
        <p:txBody>
          <a:bodyPr vert="horz" lIns="68580" tIns="34290" rIns="68580" bIns="34290" rtlCol="0" anchor="t">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s-ES_tradnl" sz="2400" b="1" spc="300" dirty="0" err="1" smtClean="0">
                <a:solidFill>
                  <a:schemeClr val="tx1">
                    <a:lumMod val="65000"/>
                    <a:lumOff val="35000"/>
                  </a:schemeClr>
                </a:solidFill>
                <a:latin typeface="Calibri"/>
                <a:cs typeface="Calibri"/>
              </a:rPr>
              <a:t>Kanban</a:t>
            </a:r>
            <a:endParaRPr lang="es-CO" sz="2400" spc="300" dirty="0">
              <a:solidFill>
                <a:schemeClr val="tx1">
                  <a:lumMod val="65000"/>
                  <a:lumOff val="35000"/>
                </a:schemeClr>
              </a:solidFill>
            </a:endParaRPr>
          </a:p>
        </p:txBody>
      </p:sp>
      <p:pic>
        <p:nvPicPr>
          <p:cNvPr id="7" name="Imagen 6">
            <a:extLst>
              <a:ext uri="{FF2B5EF4-FFF2-40B4-BE49-F238E27FC236}">
                <a16:creationId xmlns="" xmlns:a16="http://schemas.microsoft.com/office/drawing/2014/main" id="{05D9DCF8-D074-7649-96C0-0745ABBEB529}"/>
              </a:ext>
            </a:extLst>
          </p:cNvPr>
          <p:cNvPicPr>
            <a:picLocks noChangeAspect="1"/>
          </p:cNvPicPr>
          <p:nvPr/>
        </p:nvPicPr>
        <p:blipFill>
          <a:blip r:embed="rId3"/>
          <a:stretch>
            <a:fillRect/>
          </a:stretch>
        </p:blipFill>
        <p:spPr>
          <a:xfrm>
            <a:off x="7912100" y="0"/>
            <a:ext cx="1231900" cy="1320800"/>
          </a:xfrm>
          <a:prstGeom prst="rect">
            <a:avLst/>
          </a:prstGeom>
        </p:spPr>
      </p:pic>
      <p:sp>
        <p:nvSpPr>
          <p:cNvPr id="2" name="Rectángulo 1"/>
          <p:cNvSpPr/>
          <p:nvPr/>
        </p:nvSpPr>
        <p:spPr>
          <a:xfrm>
            <a:off x="2162907" y="1520083"/>
            <a:ext cx="4910016" cy="1323439"/>
          </a:xfrm>
          <a:prstGeom prst="rect">
            <a:avLst/>
          </a:prstGeom>
        </p:spPr>
        <p:txBody>
          <a:bodyPr wrap="square">
            <a:spAutoFit/>
          </a:bodyPr>
          <a:lstStyle/>
          <a:p>
            <a:pPr algn="just"/>
            <a:r>
              <a:rPr lang="es-CO" sz="1600" dirty="0" smtClean="0"/>
              <a:t>Se basa en una idea muy simple. El trabajo en curso (</a:t>
            </a:r>
            <a:r>
              <a:rPr lang="es-CO" sz="1600" dirty="0" err="1" smtClean="0"/>
              <a:t>work</a:t>
            </a:r>
            <a:r>
              <a:rPr lang="es-CO" sz="1600" dirty="0" smtClean="0"/>
              <a:t> in </a:t>
            </a:r>
            <a:r>
              <a:rPr lang="es-CO" sz="1600" dirty="0" err="1" smtClean="0"/>
              <a:t>progress</a:t>
            </a:r>
            <a:r>
              <a:rPr lang="es-CO" sz="1600" dirty="0" smtClean="0"/>
              <a:t>, WIP) debería limitarse y sólo deberíamos empezar con algo nuevo cuando un bloque de trabajo anterior haya sido entregado o ha pasado a otra función posterior de la cadena.</a:t>
            </a:r>
            <a:endParaRPr lang="es-CO" sz="1600" dirty="0"/>
          </a:p>
        </p:txBody>
      </p:sp>
    </p:spTree>
    <p:extLst>
      <p:ext uri="{BB962C8B-B14F-4D97-AF65-F5344CB8AC3E}">
        <p14:creationId xmlns:p14="http://schemas.microsoft.com/office/powerpoint/2010/main" val="319404771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Imagen 8">
            <a:extLst>
              <a:ext uri="{FF2B5EF4-FFF2-40B4-BE49-F238E27FC236}">
                <a16:creationId xmlns="" xmlns:a16="http://schemas.microsoft.com/office/drawing/2014/main" id="{EA799A81-8F97-9440-B393-42FAF4B594EB}"/>
              </a:ext>
            </a:extLst>
          </p:cNvPr>
          <p:cNvPicPr>
            <a:picLocks noChangeAspect="1"/>
          </p:cNvPicPr>
          <p:nvPr/>
        </p:nvPicPr>
        <p:blipFill>
          <a:blip r:embed="rId2"/>
          <a:stretch>
            <a:fillRect/>
          </a:stretch>
        </p:blipFill>
        <p:spPr>
          <a:xfrm>
            <a:off x="6350" y="2041076"/>
            <a:ext cx="9131300" cy="3098800"/>
          </a:xfrm>
          <a:prstGeom prst="rect">
            <a:avLst/>
          </a:prstGeom>
        </p:spPr>
      </p:pic>
      <p:sp>
        <p:nvSpPr>
          <p:cNvPr id="6" name="Título 1">
            <a:extLst>
              <a:ext uri="{FF2B5EF4-FFF2-40B4-BE49-F238E27FC236}">
                <a16:creationId xmlns="" xmlns:a16="http://schemas.microsoft.com/office/drawing/2014/main" id="{58CB48A5-921C-204E-BEFC-DBC866616BB6}"/>
              </a:ext>
            </a:extLst>
          </p:cNvPr>
          <p:cNvSpPr txBox="1">
            <a:spLocks/>
          </p:cNvSpPr>
          <p:nvPr/>
        </p:nvSpPr>
        <p:spPr>
          <a:xfrm>
            <a:off x="1690406" y="894239"/>
            <a:ext cx="5763188" cy="424849"/>
          </a:xfrm>
          <a:prstGeom prst="rect">
            <a:avLst/>
          </a:prstGeom>
        </p:spPr>
        <p:txBody>
          <a:bodyPr vert="horz" lIns="68580" tIns="34290" rIns="68580" bIns="34290" rtlCol="0" anchor="t">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s-ES_tradnl" sz="2400" b="1" spc="300" dirty="0" err="1">
                <a:solidFill>
                  <a:schemeClr val="tx1">
                    <a:lumMod val="65000"/>
                    <a:lumOff val="35000"/>
                  </a:schemeClr>
                </a:solidFill>
                <a:latin typeface="Calibri"/>
                <a:cs typeface="Calibri"/>
              </a:rPr>
              <a:t>Kanban</a:t>
            </a:r>
            <a:endParaRPr lang="es-CO" sz="2400" spc="300" dirty="0">
              <a:solidFill>
                <a:schemeClr val="tx1">
                  <a:lumMod val="65000"/>
                  <a:lumOff val="35000"/>
                </a:schemeClr>
              </a:solidFill>
            </a:endParaRPr>
          </a:p>
          <a:p>
            <a:endParaRPr lang="es-CO" sz="2400" spc="300" dirty="0">
              <a:solidFill>
                <a:schemeClr val="tx1">
                  <a:lumMod val="65000"/>
                  <a:lumOff val="35000"/>
                </a:schemeClr>
              </a:solidFill>
            </a:endParaRPr>
          </a:p>
        </p:txBody>
      </p:sp>
      <p:pic>
        <p:nvPicPr>
          <p:cNvPr id="7" name="Imagen 6">
            <a:extLst>
              <a:ext uri="{FF2B5EF4-FFF2-40B4-BE49-F238E27FC236}">
                <a16:creationId xmlns="" xmlns:a16="http://schemas.microsoft.com/office/drawing/2014/main" id="{05D9DCF8-D074-7649-96C0-0745ABBEB529}"/>
              </a:ext>
            </a:extLst>
          </p:cNvPr>
          <p:cNvPicPr>
            <a:picLocks noChangeAspect="1"/>
          </p:cNvPicPr>
          <p:nvPr/>
        </p:nvPicPr>
        <p:blipFill>
          <a:blip r:embed="rId3"/>
          <a:stretch>
            <a:fillRect/>
          </a:stretch>
        </p:blipFill>
        <p:spPr>
          <a:xfrm>
            <a:off x="7912100" y="0"/>
            <a:ext cx="1231900" cy="1320800"/>
          </a:xfrm>
          <a:prstGeom prst="rect">
            <a:avLst/>
          </a:prstGeom>
        </p:spPr>
      </p:pic>
      <p:sp>
        <p:nvSpPr>
          <p:cNvPr id="3" name="Rectángulo 2"/>
          <p:cNvSpPr/>
          <p:nvPr/>
        </p:nvSpPr>
        <p:spPr>
          <a:xfrm>
            <a:off x="1992923" y="1419475"/>
            <a:ext cx="5634892" cy="2062103"/>
          </a:xfrm>
          <a:prstGeom prst="rect">
            <a:avLst/>
          </a:prstGeom>
        </p:spPr>
        <p:txBody>
          <a:bodyPr wrap="square">
            <a:spAutoFit/>
          </a:bodyPr>
          <a:lstStyle/>
          <a:p>
            <a:pPr marL="285750" indent="-285750">
              <a:buFont typeface="Arial" panose="020B0604020202020204" pitchFamily="34" charset="0"/>
              <a:buChar char="•"/>
            </a:pPr>
            <a:r>
              <a:rPr lang="es-CO" sz="1600" dirty="0"/>
              <a:t>La industria promete un mayor crecimiento </a:t>
            </a:r>
            <a:r>
              <a:rPr lang="es-CO" sz="1600" dirty="0" smtClean="0"/>
              <a:t>y fortalecimiento </a:t>
            </a:r>
            <a:r>
              <a:rPr lang="es-CO" sz="1600" dirty="0"/>
              <a:t>de sus procesos. </a:t>
            </a:r>
            <a:endParaRPr lang="es-CO" sz="1600" dirty="0" smtClean="0"/>
          </a:p>
          <a:p>
            <a:pPr marL="285750" indent="-285750">
              <a:buFont typeface="Arial" panose="020B0604020202020204" pitchFamily="34" charset="0"/>
              <a:buChar char="•"/>
            </a:pPr>
            <a:endParaRPr lang="es-CO" sz="1600" dirty="0"/>
          </a:p>
          <a:p>
            <a:pPr marL="285750" indent="-285750">
              <a:buFont typeface="Arial" panose="020B0604020202020204" pitchFamily="34" charset="0"/>
              <a:buChar char="•"/>
            </a:pPr>
            <a:r>
              <a:rPr lang="es-CO" sz="1600" dirty="0" smtClean="0"/>
              <a:t>Con </a:t>
            </a:r>
            <a:r>
              <a:rPr lang="es-CO" sz="1600" dirty="0"/>
              <a:t>la fusión entre </a:t>
            </a:r>
            <a:r>
              <a:rPr lang="es-CO" sz="1600" dirty="0" err="1"/>
              <a:t>Kanban</a:t>
            </a:r>
            <a:r>
              <a:rPr lang="es-CO" sz="1600" dirty="0"/>
              <a:t> y el </a:t>
            </a:r>
            <a:r>
              <a:rPr lang="es-CO" sz="1600" dirty="0" err="1"/>
              <a:t>Just</a:t>
            </a:r>
            <a:r>
              <a:rPr lang="es-CO" sz="1600" dirty="0"/>
              <a:t> in Time, se evidencia la reducción de </a:t>
            </a:r>
            <a:r>
              <a:rPr lang="es-CO" sz="1600" dirty="0" smtClean="0"/>
              <a:t>valores stock.</a:t>
            </a:r>
          </a:p>
          <a:p>
            <a:pPr marL="285750" indent="-285750">
              <a:buFont typeface="Arial" panose="020B0604020202020204" pitchFamily="34" charset="0"/>
              <a:buChar char="•"/>
            </a:pPr>
            <a:endParaRPr lang="es-CO" sz="1600" dirty="0"/>
          </a:p>
          <a:p>
            <a:pPr marL="285750" indent="-285750">
              <a:buFont typeface="Arial" panose="020B0604020202020204" pitchFamily="34" charset="0"/>
              <a:buChar char="•"/>
            </a:pPr>
            <a:r>
              <a:rPr lang="es-CO" sz="1600" dirty="0"/>
              <a:t>Nuevas estrategias para optimizar el nivel de utilidad productivo</a:t>
            </a:r>
            <a:r>
              <a:rPr lang="es-CO" sz="1600" dirty="0" smtClean="0"/>
              <a:t>.</a:t>
            </a:r>
            <a:endParaRPr lang="es-CO" sz="1600" dirty="0"/>
          </a:p>
        </p:txBody>
      </p:sp>
    </p:spTree>
    <p:extLst>
      <p:ext uri="{BB962C8B-B14F-4D97-AF65-F5344CB8AC3E}">
        <p14:creationId xmlns:p14="http://schemas.microsoft.com/office/powerpoint/2010/main" val="399191146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Imagen 8">
            <a:extLst>
              <a:ext uri="{FF2B5EF4-FFF2-40B4-BE49-F238E27FC236}">
                <a16:creationId xmlns="" xmlns:a16="http://schemas.microsoft.com/office/drawing/2014/main" id="{EA799A81-8F97-9440-B393-42FAF4B594EB}"/>
              </a:ext>
            </a:extLst>
          </p:cNvPr>
          <p:cNvPicPr>
            <a:picLocks noChangeAspect="1"/>
          </p:cNvPicPr>
          <p:nvPr/>
        </p:nvPicPr>
        <p:blipFill>
          <a:blip r:embed="rId2"/>
          <a:stretch>
            <a:fillRect/>
          </a:stretch>
        </p:blipFill>
        <p:spPr>
          <a:xfrm>
            <a:off x="6350" y="2041076"/>
            <a:ext cx="9131300" cy="3098800"/>
          </a:xfrm>
          <a:prstGeom prst="rect">
            <a:avLst/>
          </a:prstGeom>
        </p:spPr>
      </p:pic>
      <p:sp>
        <p:nvSpPr>
          <p:cNvPr id="6" name="Título 1">
            <a:extLst>
              <a:ext uri="{FF2B5EF4-FFF2-40B4-BE49-F238E27FC236}">
                <a16:creationId xmlns="" xmlns:a16="http://schemas.microsoft.com/office/drawing/2014/main" id="{58CB48A5-921C-204E-BEFC-DBC866616BB6}"/>
              </a:ext>
            </a:extLst>
          </p:cNvPr>
          <p:cNvSpPr txBox="1">
            <a:spLocks/>
          </p:cNvSpPr>
          <p:nvPr/>
        </p:nvSpPr>
        <p:spPr>
          <a:xfrm>
            <a:off x="1690406" y="894239"/>
            <a:ext cx="5763188" cy="424849"/>
          </a:xfrm>
          <a:prstGeom prst="rect">
            <a:avLst/>
          </a:prstGeom>
        </p:spPr>
        <p:txBody>
          <a:bodyPr vert="horz" lIns="68580" tIns="34290" rIns="68580" bIns="34290" rtlCol="0" anchor="t">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s-ES_tradnl" sz="2400" b="1" spc="300" dirty="0" err="1">
                <a:solidFill>
                  <a:schemeClr val="tx1">
                    <a:lumMod val="65000"/>
                    <a:lumOff val="35000"/>
                  </a:schemeClr>
                </a:solidFill>
                <a:latin typeface="Calibri"/>
                <a:cs typeface="Calibri"/>
              </a:rPr>
              <a:t>Kanban</a:t>
            </a:r>
            <a:endParaRPr lang="es-CO" sz="2400" spc="300" dirty="0">
              <a:solidFill>
                <a:schemeClr val="tx1">
                  <a:lumMod val="65000"/>
                  <a:lumOff val="35000"/>
                </a:schemeClr>
              </a:solidFill>
            </a:endParaRPr>
          </a:p>
          <a:p>
            <a:endParaRPr lang="es-CO" sz="2400" spc="300" dirty="0">
              <a:solidFill>
                <a:schemeClr val="tx1">
                  <a:lumMod val="65000"/>
                  <a:lumOff val="35000"/>
                </a:schemeClr>
              </a:solidFill>
            </a:endParaRPr>
          </a:p>
        </p:txBody>
      </p:sp>
      <p:pic>
        <p:nvPicPr>
          <p:cNvPr id="7" name="Imagen 6">
            <a:extLst>
              <a:ext uri="{FF2B5EF4-FFF2-40B4-BE49-F238E27FC236}">
                <a16:creationId xmlns="" xmlns:a16="http://schemas.microsoft.com/office/drawing/2014/main" id="{05D9DCF8-D074-7649-96C0-0745ABBEB529}"/>
              </a:ext>
            </a:extLst>
          </p:cNvPr>
          <p:cNvPicPr>
            <a:picLocks noChangeAspect="1"/>
          </p:cNvPicPr>
          <p:nvPr/>
        </p:nvPicPr>
        <p:blipFill>
          <a:blip r:embed="rId3"/>
          <a:stretch>
            <a:fillRect/>
          </a:stretch>
        </p:blipFill>
        <p:spPr>
          <a:xfrm>
            <a:off x="7912100" y="0"/>
            <a:ext cx="1231900" cy="1320800"/>
          </a:xfrm>
          <a:prstGeom prst="rect">
            <a:avLst/>
          </a:prstGeom>
        </p:spPr>
      </p:pic>
      <p:sp>
        <p:nvSpPr>
          <p:cNvPr id="3" name="Rectángulo 2"/>
          <p:cNvSpPr/>
          <p:nvPr/>
        </p:nvSpPr>
        <p:spPr>
          <a:xfrm>
            <a:off x="1992923" y="1419475"/>
            <a:ext cx="5634892" cy="2062103"/>
          </a:xfrm>
          <a:prstGeom prst="rect">
            <a:avLst/>
          </a:prstGeom>
        </p:spPr>
        <p:txBody>
          <a:bodyPr wrap="square">
            <a:spAutoFit/>
          </a:bodyPr>
          <a:lstStyle/>
          <a:p>
            <a:pPr marL="285750" indent="-285750">
              <a:buFont typeface="Arial" panose="020B0604020202020204" pitchFamily="34" charset="0"/>
              <a:buChar char="•"/>
            </a:pPr>
            <a:r>
              <a:rPr lang="es-CO" sz="1600" dirty="0"/>
              <a:t>La satisfacción del cliente en cuanto a la ejecución de un servicio más efectivo</a:t>
            </a:r>
            <a:r>
              <a:rPr lang="es-CO" sz="1600" dirty="0" smtClean="0"/>
              <a:t>.</a:t>
            </a:r>
          </a:p>
          <a:p>
            <a:pPr marL="285750" indent="-285750">
              <a:buFont typeface="Arial" panose="020B0604020202020204" pitchFamily="34" charset="0"/>
              <a:buChar char="•"/>
            </a:pPr>
            <a:endParaRPr lang="es-CO" sz="1600" dirty="0"/>
          </a:p>
          <a:p>
            <a:pPr marL="285750" indent="-285750">
              <a:buFont typeface="Arial" panose="020B0604020202020204" pitchFamily="34" charset="0"/>
              <a:buChar char="•"/>
            </a:pPr>
            <a:r>
              <a:rPr lang="es-CO" sz="1600" dirty="0"/>
              <a:t>La puesta en marcha de trabajadores multifuncionales con capacidades de proponer estrategias que ayuden con el crecimiento empresarial</a:t>
            </a:r>
            <a:r>
              <a:rPr lang="es-CO" sz="1600" dirty="0" smtClean="0"/>
              <a:t>.</a:t>
            </a:r>
          </a:p>
          <a:p>
            <a:pPr marL="285750" indent="-285750">
              <a:buFont typeface="Arial" panose="020B0604020202020204" pitchFamily="34" charset="0"/>
              <a:buChar char="•"/>
            </a:pPr>
            <a:endParaRPr lang="es-CO" sz="1600" dirty="0"/>
          </a:p>
          <a:p>
            <a:pPr marL="285750" indent="-285750">
              <a:buFont typeface="Arial" panose="020B0604020202020204" pitchFamily="34" charset="0"/>
              <a:buChar char="•"/>
            </a:pPr>
            <a:r>
              <a:rPr lang="es-CO" sz="1600" dirty="0"/>
              <a:t>Control de la producción y mejora de los procesos.</a:t>
            </a:r>
          </a:p>
        </p:txBody>
      </p:sp>
    </p:spTree>
    <p:extLst>
      <p:ext uri="{BB962C8B-B14F-4D97-AF65-F5344CB8AC3E}">
        <p14:creationId xmlns:p14="http://schemas.microsoft.com/office/powerpoint/2010/main" val="143132351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Imagen 8">
            <a:extLst>
              <a:ext uri="{FF2B5EF4-FFF2-40B4-BE49-F238E27FC236}">
                <a16:creationId xmlns="" xmlns:a16="http://schemas.microsoft.com/office/drawing/2014/main" id="{EA799A81-8F97-9440-B393-42FAF4B594EB}"/>
              </a:ext>
            </a:extLst>
          </p:cNvPr>
          <p:cNvPicPr>
            <a:picLocks noChangeAspect="1"/>
          </p:cNvPicPr>
          <p:nvPr/>
        </p:nvPicPr>
        <p:blipFill>
          <a:blip r:embed="rId2"/>
          <a:stretch>
            <a:fillRect/>
          </a:stretch>
        </p:blipFill>
        <p:spPr>
          <a:xfrm>
            <a:off x="6350" y="2041076"/>
            <a:ext cx="9131300" cy="3098800"/>
          </a:xfrm>
          <a:prstGeom prst="rect">
            <a:avLst/>
          </a:prstGeom>
        </p:spPr>
      </p:pic>
      <p:sp>
        <p:nvSpPr>
          <p:cNvPr id="6" name="Título 1">
            <a:extLst>
              <a:ext uri="{FF2B5EF4-FFF2-40B4-BE49-F238E27FC236}">
                <a16:creationId xmlns="" xmlns:a16="http://schemas.microsoft.com/office/drawing/2014/main" id="{58CB48A5-921C-204E-BEFC-DBC866616BB6}"/>
              </a:ext>
            </a:extLst>
          </p:cNvPr>
          <p:cNvSpPr txBox="1">
            <a:spLocks/>
          </p:cNvSpPr>
          <p:nvPr/>
        </p:nvSpPr>
        <p:spPr>
          <a:xfrm>
            <a:off x="1690406" y="894239"/>
            <a:ext cx="5763188" cy="424849"/>
          </a:xfrm>
          <a:prstGeom prst="rect">
            <a:avLst/>
          </a:prstGeom>
        </p:spPr>
        <p:txBody>
          <a:bodyPr vert="horz" lIns="68580" tIns="34290" rIns="68580" bIns="34290" rtlCol="0" anchor="t">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s-ES_tradnl" sz="2400" b="1" spc="300" dirty="0" err="1" smtClean="0">
                <a:solidFill>
                  <a:schemeClr val="tx1">
                    <a:lumMod val="65000"/>
                    <a:lumOff val="35000"/>
                  </a:schemeClr>
                </a:solidFill>
                <a:latin typeface="Calibri"/>
                <a:cs typeface="Calibri"/>
              </a:rPr>
              <a:t>eXtreme</a:t>
            </a:r>
            <a:r>
              <a:rPr lang="es-ES_tradnl" sz="2400" b="1" spc="300" dirty="0" smtClean="0">
                <a:solidFill>
                  <a:schemeClr val="tx1">
                    <a:lumMod val="65000"/>
                    <a:lumOff val="35000"/>
                  </a:schemeClr>
                </a:solidFill>
                <a:latin typeface="Calibri"/>
                <a:cs typeface="Calibri"/>
              </a:rPr>
              <a:t> </a:t>
            </a:r>
            <a:r>
              <a:rPr lang="es-ES_tradnl" sz="2400" b="1" spc="300" dirty="0" err="1" smtClean="0">
                <a:solidFill>
                  <a:schemeClr val="tx1">
                    <a:lumMod val="65000"/>
                    <a:lumOff val="35000"/>
                  </a:schemeClr>
                </a:solidFill>
                <a:latin typeface="Calibri"/>
                <a:cs typeface="Calibri"/>
              </a:rPr>
              <a:t>Programming</a:t>
            </a:r>
            <a:r>
              <a:rPr lang="es-ES_tradnl" sz="2400" b="1" spc="300" dirty="0" smtClean="0">
                <a:solidFill>
                  <a:schemeClr val="tx1">
                    <a:lumMod val="65000"/>
                    <a:lumOff val="35000"/>
                  </a:schemeClr>
                </a:solidFill>
                <a:latin typeface="Calibri"/>
                <a:cs typeface="Calibri"/>
              </a:rPr>
              <a:t> (XP)</a:t>
            </a:r>
            <a:endParaRPr lang="es-CO" sz="2400" spc="300" dirty="0">
              <a:solidFill>
                <a:schemeClr val="tx1">
                  <a:lumMod val="65000"/>
                  <a:lumOff val="35000"/>
                </a:schemeClr>
              </a:solidFill>
            </a:endParaRPr>
          </a:p>
        </p:txBody>
      </p:sp>
      <p:pic>
        <p:nvPicPr>
          <p:cNvPr id="7" name="Imagen 6">
            <a:extLst>
              <a:ext uri="{FF2B5EF4-FFF2-40B4-BE49-F238E27FC236}">
                <a16:creationId xmlns="" xmlns:a16="http://schemas.microsoft.com/office/drawing/2014/main" id="{05D9DCF8-D074-7649-96C0-0745ABBEB529}"/>
              </a:ext>
            </a:extLst>
          </p:cNvPr>
          <p:cNvPicPr>
            <a:picLocks noChangeAspect="1"/>
          </p:cNvPicPr>
          <p:nvPr/>
        </p:nvPicPr>
        <p:blipFill>
          <a:blip r:embed="rId3"/>
          <a:stretch>
            <a:fillRect/>
          </a:stretch>
        </p:blipFill>
        <p:spPr>
          <a:xfrm>
            <a:off x="7912100" y="0"/>
            <a:ext cx="1231900" cy="1320800"/>
          </a:xfrm>
          <a:prstGeom prst="rect">
            <a:avLst/>
          </a:prstGeom>
        </p:spPr>
      </p:pic>
      <p:sp>
        <p:nvSpPr>
          <p:cNvPr id="2" name="Rectángulo 1"/>
          <p:cNvSpPr/>
          <p:nvPr/>
        </p:nvSpPr>
        <p:spPr>
          <a:xfrm>
            <a:off x="1690406" y="1520083"/>
            <a:ext cx="5382517" cy="1077218"/>
          </a:xfrm>
          <a:prstGeom prst="rect">
            <a:avLst/>
          </a:prstGeom>
        </p:spPr>
        <p:txBody>
          <a:bodyPr wrap="square">
            <a:spAutoFit/>
          </a:bodyPr>
          <a:lstStyle/>
          <a:p>
            <a:pPr algn="just"/>
            <a:r>
              <a:rPr lang="es-CO" sz="1600" dirty="0" smtClean="0"/>
              <a:t>Centrado en </a:t>
            </a:r>
            <a:r>
              <a:rPr lang="es-CO" sz="1600" dirty="0"/>
              <a:t>potenciar las relaciones interpersonales dentro </a:t>
            </a:r>
            <a:r>
              <a:rPr lang="es-CO" sz="1600" dirty="0" smtClean="0"/>
              <a:t>del equipo </a:t>
            </a:r>
            <a:r>
              <a:rPr lang="es-CO" sz="1600" dirty="0"/>
              <a:t>de trabajo, tiene como clave para lograr el éxito, el trabajo en equipo, </a:t>
            </a:r>
            <a:r>
              <a:rPr lang="es-CO" sz="1600" dirty="0" smtClean="0"/>
              <a:t>preocupándose por </a:t>
            </a:r>
            <a:r>
              <a:rPr lang="es-CO" sz="1600" dirty="0"/>
              <a:t>el aprendizaje de los desarrolladores, y propiciando un buen clima</a:t>
            </a:r>
          </a:p>
        </p:txBody>
      </p:sp>
    </p:spTree>
    <p:extLst>
      <p:ext uri="{BB962C8B-B14F-4D97-AF65-F5344CB8AC3E}">
        <p14:creationId xmlns:p14="http://schemas.microsoft.com/office/powerpoint/2010/main" val="304432619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Imagen 8">
            <a:extLst>
              <a:ext uri="{FF2B5EF4-FFF2-40B4-BE49-F238E27FC236}">
                <a16:creationId xmlns="" xmlns:a16="http://schemas.microsoft.com/office/drawing/2014/main" id="{EA799A81-8F97-9440-B393-42FAF4B594EB}"/>
              </a:ext>
            </a:extLst>
          </p:cNvPr>
          <p:cNvPicPr>
            <a:picLocks noChangeAspect="1"/>
          </p:cNvPicPr>
          <p:nvPr/>
        </p:nvPicPr>
        <p:blipFill>
          <a:blip r:embed="rId2"/>
          <a:stretch>
            <a:fillRect/>
          </a:stretch>
        </p:blipFill>
        <p:spPr>
          <a:xfrm>
            <a:off x="6350" y="2041076"/>
            <a:ext cx="9131300" cy="3098800"/>
          </a:xfrm>
          <a:prstGeom prst="rect">
            <a:avLst/>
          </a:prstGeom>
        </p:spPr>
      </p:pic>
      <p:sp>
        <p:nvSpPr>
          <p:cNvPr id="6" name="Título 1">
            <a:extLst>
              <a:ext uri="{FF2B5EF4-FFF2-40B4-BE49-F238E27FC236}">
                <a16:creationId xmlns="" xmlns:a16="http://schemas.microsoft.com/office/drawing/2014/main" id="{58CB48A5-921C-204E-BEFC-DBC866616BB6}"/>
              </a:ext>
            </a:extLst>
          </p:cNvPr>
          <p:cNvSpPr txBox="1">
            <a:spLocks/>
          </p:cNvSpPr>
          <p:nvPr/>
        </p:nvSpPr>
        <p:spPr>
          <a:xfrm>
            <a:off x="1690406" y="894239"/>
            <a:ext cx="5763188" cy="424849"/>
          </a:xfrm>
          <a:prstGeom prst="rect">
            <a:avLst/>
          </a:prstGeom>
        </p:spPr>
        <p:txBody>
          <a:bodyPr vert="horz" lIns="68580" tIns="34290" rIns="68580" bIns="34290" rtlCol="0" anchor="t">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s-ES_tradnl" sz="2400" b="1" spc="300" dirty="0" err="1" smtClean="0">
                <a:solidFill>
                  <a:schemeClr val="tx1">
                    <a:lumMod val="65000"/>
                    <a:lumOff val="35000"/>
                  </a:schemeClr>
                </a:solidFill>
                <a:latin typeface="Calibri"/>
                <a:cs typeface="Calibri"/>
              </a:rPr>
              <a:t>eXtreme</a:t>
            </a:r>
            <a:r>
              <a:rPr lang="es-ES_tradnl" sz="2400" b="1" spc="300" dirty="0" smtClean="0">
                <a:solidFill>
                  <a:schemeClr val="tx1">
                    <a:lumMod val="65000"/>
                    <a:lumOff val="35000"/>
                  </a:schemeClr>
                </a:solidFill>
                <a:latin typeface="Calibri"/>
                <a:cs typeface="Calibri"/>
              </a:rPr>
              <a:t> </a:t>
            </a:r>
            <a:r>
              <a:rPr lang="es-ES_tradnl" sz="2400" b="1" spc="300" dirty="0" err="1" smtClean="0">
                <a:solidFill>
                  <a:schemeClr val="tx1">
                    <a:lumMod val="65000"/>
                    <a:lumOff val="35000"/>
                  </a:schemeClr>
                </a:solidFill>
                <a:latin typeface="Calibri"/>
                <a:cs typeface="Calibri"/>
              </a:rPr>
              <a:t>Programming</a:t>
            </a:r>
            <a:r>
              <a:rPr lang="es-ES_tradnl" sz="2400" b="1" spc="300" dirty="0" smtClean="0">
                <a:solidFill>
                  <a:schemeClr val="tx1">
                    <a:lumMod val="65000"/>
                    <a:lumOff val="35000"/>
                  </a:schemeClr>
                </a:solidFill>
                <a:latin typeface="Calibri"/>
                <a:cs typeface="Calibri"/>
              </a:rPr>
              <a:t> (XP)</a:t>
            </a:r>
            <a:endParaRPr lang="es-CO" sz="2400" spc="300" dirty="0">
              <a:solidFill>
                <a:schemeClr val="tx1">
                  <a:lumMod val="65000"/>
                  <a:lumOff val="35000"/>
                </a:schemeClr>
              </a:solidFill>
            </a:endParaRPr>
          </a:p>
        </p:txBody>
      </p:sp>
      <p:pic>
        <p:nvPicPr>
          <p:cNvPr id="7" name="Imagen 6">
            <a:extLst>
              <a:ext uri="{FF2B5EF4-FFF2-40B4-BE49-F238E27FC236}">
                <a16:creationId xmlns="" xmlns:a16="http://schemas.microsoft.com/office/drawing/2014/main" id="{05D9DCF8-D074-7649-96C0-0745ABBEB529}"/>
              </a:ext>
            </a:extLst>
          </p:cNvPr>
          <p:cNvPicPr>
            <a:picLocks noChangeAspect="1"/>
          </p:cNvPicPr>
          <p:nvPr/>
        </p:nvPicPr>
        <p:blipFill>
          <a:blip r:embed="rId3"/>
          <a:stretch>
            <a:fillRect/>
          </a:stretch>
        </p:blipFill>
        <p:spPr>
          <a:xfrm>
            <a:off x="7912100" y="0"/>
            <a:ext cx="1231900" cy="1320800"/>
          </a:xfrm>
          <a:prstGeom prst="rect">
            <a:avLst/>
          </a:prstGeom>
        </p:spPr>
      </p:pic>
      <p:sp>
        <p:nvSpPr>
          <p:cNvPr id="2" name="Rectángulo 1"/>
          <p:cNvSpPr/>
          <p:nvPr/>
        </p:nvSpPr>
        <p:spPr>
          <a:xfrm>
            <a:off x="1690406" y="1520083"/>
            <a:ext cx="5382517" cy="2308324"/>
          </a:xfrm>
          <a:prstGeom prst="rect">
            <a:avLst/>
          </a:prstGeom>
        </p:spPr>
        <p:txBody>
          <a:bodyPr wrap="square">
            <a:spAutoFit/>
          </a:bodyPr>
          <a:lstStyle/>
          <a:p>
            <a:pPr marL="285750" indent="-285750" algn="just">
              <a:buFont typeface="Arial" panose="020B0604020202020204" pitchFamily="34" charset="0"/>
              <a:buChar char="•"/>
            </a:pPr>
            <a:r>
              <a:rPr lang="es-CO" sz="1600" dirty="0"/>
              <a:t>XP es implementado adecuadamente para proyectos con requisitos imprecisos y requisitos muy cambiantes, y donde puede existir un alto riesgo en la parte técnica</a:t>
            </a:r>
            <a:r>
              <a:rPr lang="es-CO" sz="1600" dirty="0" smtClean="0"/>
              <a:t>.</a:t>
            </a:r>
          </a:p>
          <a:p>
            <a:pPr marL="285750" indent="-285750" algn="just">
              <a:buFont typeface="Arial" panose="020B0604020202020204" pitchFamily="34" charset="0"/>
              <a:buChar char="•"/>
            </a:pPr>
            <a:endParaRPr lang="es-CO" sz="1600" dirty="0"/>
          </a:p>
          <a:p>
            <a:pPr marL="285750" indent="-285750" algn="just">
              <a:buFont typeface="Arial" panose="020B0604020202020204" pitchFamily="34" charset="0"/>
              <a:buChar char="•"/>
            </a:pPr>
            <a:r>
              <a:rPr lang="es-CO" sz="1600" dirty="0"/>
              <a:t>XP tiene como principio la realimentación continua entre el cliente y el equipo de desarrollo, partiendo de una comunicación fluida entre todos los participantes, manejo de simplicidad en las soluciones implementadas y coraje para enfrentar los cambios</a:t>
            </a:r>
            <a:r>
              <a:rPr lang="es-CO" sz="1600" dirty="0" smtClean="0"/>
              <a:t>.</a:t>
            </a:r>
            <a:endParaRPr lang="es-CO" sz="1600" dirty="0"/>
          </a:p>
        </p:txBody>
      </p:sp>
    </p:spTree>
    <p:extLst>
      <p:ext uri="{BB962C8B-B14F-4D97-AF65-F5344CB8AC3E}">
        <p14:creationId xmlns:p14="http://schemas.microsoft.com/office/powerpoint/2010/main" val="416193751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Imagen 8">
            <a:extLst>
              <a:ext uri="{FF2B5EF4-FFF2-40B4-BE49-F238E27FC236}">
                <a16:creationId xmlns="" xmlns:a16="http://schemas.microsoft.com/office/drawing/2014/main" id="{EA799A81-8F97-9440-B393-42FAF4B594EB}"/>
              </a:ext>
            </a:extLst>
          </p:cNvPr>
          <p:cNvPicPr>
            <a:picLocks noChangeAspect="1"/>
          </p:cNvPicPr>
          <p:nvPr/>
        </p:nvPicPr>
        <p:blipFill>
          <a:blip r:embed="rId2"/>
          <a:stretch>
            <a:fillRect/>
          </a:stretch>
        </p:blipFill>
        <p:spPr>
          <a:xfrm>
            <a:off x="6350" y="2041076"/>
            <a:ext cx="9131300" cy="3098800"/>
          </a:xfrm>
          <a:prstGeom prst="rect">
            <a:avLst/>
          </a:prstGeom>
        </p:spPr>
      </p:pic>
      <p:sp>
        <p:nvSpPr>
          <p:cNvPr id="6" name="Título 1">
            <a:extLst>
              <a:ext uri="{FF2B5EF4-FFF2-40B4-BE49-F238E27FC236}">
                <a16:creationId xmlns="" xmlns:a16="http://schemas.microsoft.com/office/drawing/2014/main" id="{58CB48A5-921C-204E-BEFC-DBC866616BB6}"/>
              </a:ext>
            </a:extLst>
          </p:cNvPr>
          <p:cNvSpPr txBox="1">
            <a:spLocks/>
          </p:cNvSpPr>
          <p:nvPr/>
        </p:nvSpPr>
        <p:spPr>
          <a:xfrm>
            <a:off x="1690406" y="894239"/>
            <a:ext cx="5763188" cy="424849"/>
          </a:xfrm>
          <a:prstGeom prst="rect">
            <a:avLst/>
          </a:prstGeom>
        </p:spPr>
        <p:txBody>
          <a:bodyPr vert="horz" lIns="68580" tIns="34290" rIns="68580" bIns="34290" rtlCol="0" anchor="t">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s-ES_tradnl" sz="2400" b="1" spc="300" dirty="0" err="1">
                <a:solidFill>
                  <a:schemeClr val="tx1">
                    <a:lumMod val="65000"/>
                    <a:lumOff val="35000"/>
                  </a:schemeClr>
                </a:solidFill>
                <a:latin typeface="Calibri"/>
                <a:cs typeface="Calibri"/>
              </a:rPr>
              <a:t>eXtreme</a:t>
            </a:r>
            <a:r>
              <a:rPr lang="es-ES_tradnl" sz="2400" b="1" spc="300" dirty="0">
                <a:solidFill>
                  <a:schemeClr val="tx1">
                    <a:lumMod val="65000"/>
                    <a:lumOff val="35000"/>
                  </a:schemeClr>
                </a:solidFill>
                <a:latin typeface="Calibri"/>
                <a:cs typeface="Calibri"/>
              </a:rPr>
              <a:t> </a:t>
            </a:r>
            <a:r>
              <a:rPr lang="es-ES_tradnl" sz="2400" b="1" spc="300" dirty="0" err="1">
                <a:solidFill>
                  <a:schemeClr val="tx1">
                    <a:lumMod val="65000"/>
                    <a:lumOff val="35000"/>
                  </a:schemeClr>
                </a:solidFill>
                <a:latin typeface="Calibri"/>
                <a:cs typeface="Calibri"/>
              </a:rPr>
              <a:t>Programming</a:t>
            </a:r>
            <a:r>
              <a:rPr lang="es-ES_tradnl" sz="2400" b="1" spc="300" dirty="0">
                <a:solidFill>
                  <a:schemeClr val="tx1">
                    <a:lumMod val="65000"/>
                    <a:lumOff val="35000"/>
                  </a:schemeClr>
                </a:solidFill>
                <a:latin typeface="Calibri"/>
                <a:cs typeface="Calibri"/>
              </a:rPr>
              <a:t> (XP)</a:t>
            </a:r>
            <a:endParaRPr lang="es-CO" sz="2400" spc="300" dirty="0">
              <a:solidFill>
                <a:schemeClr val="tx1">
                  <a:lumMod val="65000"/>
                  <a:lumOff val="35000"/>
                </a:schemeClr>
              </a:solidFill>
            </a:endParaRPr>
          </a:p>
          <a:p>
            <a:endParaRPr lang="es-CO" sz="2400" spc="300" dirty="0">
              <a:solidFill>
                <a:schemeClr val="tx1">
                  <a:lumMod val="65000"/>
                  <a:lumOff val="35000"/>
                </a:schemeClr>
              </a:solidFill>
            </a:endParaRPr>
          </a:p>
        </p:txBody>
      </p:sp>
      <p:pic>
        <p:nvPicPr>
          <p:cNvPr id="7" name="Imagen 6">
            <a:extLst>
              <a:ext uri="{FF2B5EF4-FFF2-40B4-BE49-F238E27FC236}">
                <a16:creationId xmlns="" xmlns:a16="http://schemas.microsoft.com/office/drawing/2014/main" id="{05D9DCF8-D074-7649-96C0-0745ABBEB529}"/>
              </a:ext>
            </a:extLst>
          </p:cNvPr>
          <p:cNvPicPr>
            <a:picLocks noChangeAspect="1"/>
          </p:cNvPicPr>
          <p:nvPr/>
        </p:nvPicPr>
        <p:blipFill>
          <a:blip r:embed="rId3"/>
          <a:stretch>
            <a:fillRect/>
          </a:stretch>
        </p:blipFill>
        <p:spPr>
          <a:xfrm>
            <a:off x="7912100" y="0"/>
            <a:ext cx="1231900" cy="1320800"/>
          </a:xfrm>
          <a:prstGeom prst="rect">
            <a:avLst/>
          </a:prstGeom>
        </p:spPr>
      </p:pic>
      <p:sp>
        <p:nvSpPr>
          <p:cNvPr id="3" name="Rectángulo 2"/>
          <p:cNvSpPr/>
          <p:nvPr/>
        </p:nvSpPr>
        <p:spPr>
          <a:xfrm>
            <a:off x="1690406" y="1739906"/>
            <a:ext cx="5052646" cy="1569660"/>
          </a:xfrm>
          <a:prstGeom prst="rect">
            <a:avLst/>
          </a:prstGeom>
        </p:spPr>
        <p:txBody>
          <a:bodyPr wrap="square">
            <a:spAutoFit/>
          </a:bodyPr>
          <a:lstStyle/>
          <a:p>
            <a:pPr marL="285750" indent="-285750" algn="just">
              <a:buFont typeface="Arial" panose="020B0604020202020204" pitchFamily="34" charset="0"/>
              <a:buChar char="•"/>
            </a:pPr>
            <a:r>
              <a:rPr lang="es-CO" sz="1600" dirty="0"/>
              <a:t>XP trabaja y estructura una serie de valores y principios que deben tenerse en cuenta y practicarlos durante el tiempo de desarrollo que dure el proyecto</a:t>
            </a:r>
            <a:r>
              <a:rPr lang="es-CO" sz="1600" dirty="0" smtClean="0"/>
              <a:t>.</a:t>
            </a:r>
          </a:p>
          <a:p>
            <a:pPr marL="285750" indent="-285750" algn="just">
              <a:buFont typeface="Arial" panose="020B0604020202020204" pitchFamily="34" charset="0"/>
              <a:buChar char="•"/>
            </a:pPr>
            <a:endParaRPr lang="es-CO" sz="1600" dirty="0"/>
          </a:p>
          <a:p>
            <a:pPr marL="285750" indent="-285750" algn="just">
              <a:buFont typeface="Arial" panose="020B0604020202020204" pitchFamily="34" charset="0"/>
              <a:buChar char="•"/>
            </a:pPr>
            <a:r>
              <a:rPr lang="es-CO" sz="1600" dirty="0"/>
              <a:t>XP se considera una disciplina, la cual está sostenida por valores y principios propios de las metodologías.</a:t>
            </a:r>
          </a:p>
        </p:txBody>
      </p:sp>
    </p:spTree>
    <p:extLst>
      <p:ext uri="{BB962C8B-B14F-4D97-AF65-F5344CB8AC3E}">
        <p14:creationId xmlns:p14="http://schemas.microsoft.com/office/powerpoint/2010/main" val="322680209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 xmlns:a16="http://schemas.microsoft.com/office/drawing/2014/main" id="{4307A3A7-9D37-3D45-89C7-06FE6D3A867D}"/>
              </a:ext>
            </a:extLst>
          </p:cNvPr>
          <p:cNvSpPr txBox="1">
            <a:spLocks/>
          </p:cNvSpPr>
          <p:nvPr/>
        </p:nvSpPr>
        <p:spPr>
          <a:xfrm>
            <a:off x="1852247" y="1258820"/>
            <a:ext cx="5439507" cy="2625860"/>
          </a:xfrm>
          <a:prstGeom prst="rect">
            <a:avLst/>
          </a:prstGeom>
        </p:spPr>
        <p:txBody>
          <a:bodyPr vert="horz" lIns="68580" tIns="34290" rIns="68580" bIns="34290" rtlCol="0" anchor="t">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s-CO" sz="2400" b="1" dirty="0" smtClean="0">
                <a:solidFill>
                  <a:schemeClr val="tx1">
                    <a:lumMod val="65000"/>
                    <a:lumOff val="35000"/>
                  </a:schemeClr>
                </a:solidFill>
                <a:latin typeface="+mn-lt"/>
              </a:rPr>
              <a:t>MÓDULO 5</a:t>
            </a:r>
          </a:p>
          <a:p>
            <a:r>
              <a:rPr lang="es-CO" sz="2400" dirty="0" smtClean="0">
                <a:solidFill>
                  <a:schemeClr val="tx1">
                    <a:lumMod val="65000"/>
                    <a:lumOff val="35000"/>
                  </a:schemeClr>
                </a:solidFill>
                <a:latin typeface="+mn-lt"/>
              </a:rPr>
              <a:t>Introducción a la gestión ágil de proyectos</a:t>
            </a:r>
          </a:p>
          <a:p>
            <a:r>
              <a:rPr lang="es-CO" sz="2400" dirty="0" smtClean="0">
                <a:solidFill>
                  <a:schemeClr val="tx1">
                    <a:lumMod val="65000"/>
                    <a:lumOff val="35000"/>
                  </a:schemeClr>
                </a:solidFill>
                <a:latin typeface="+mn-lt"/>
              </a:rPr>
              <a:t>Andrés Bedoya Tobón</a:t>
            </a:r>
            <a:endParaRPr lang="es-CO" sz="2400" dirty="0">
              <a:solidFill>
                <a:schemeClr val="tx1">
                  <a:lumMod val="65000"/>
                  <a:lumOff val="35000"/>
                </a:schemeClr>
              </a:solidFill>
              <a:latin typeface="+mn-lt"/>
            </a:endParaRPr>
          </a:p>
          <a:p>
            <a:r>
              <a:rPr lang="es-CO" sz="2400" dirty="0">
                <a:solidFill>
                  <a:schemeClr val="tx1">
                    <a:lumMod val="65000"/>
                    <a:lumOff val="35000"/>
                  </a:schemeClr>
                </a:solidFill>
                <a:latin typeface="+mn-lt"/>
              </a:rPr>
              <a:t>a</a:t>
            </a:r>
            <a:r>
              <a:rPr lang="es-CO" sz="2400" dirty="0" smtClean="0">
                <a:solidFill>
                  <a:schemeClr val="tx1">
                    <a:lumMod val="65000"/>
                    <a:lumOff val="35000"/>
                  </a:schemeClr>
                </a:solidFill>
                <a:latin typeface="+mn-lt"/>
              </a:rPr>
              <a:t>ndres.bedoya@upb.edu.co</a:t>
            </a:r>
            <a:endParaRPr lang="es-CO" sz="2400" dirty="0">
              <a:solidFill>
                <a:schemeClr val="tx1">
                  <a:lumMod val="65000"/>
                  <a:lumOff val="35000"/>
                </a:schemeClr>
              </a:solidFill>
              <a:latin typeface="+mn-lt"/>
            </a:endParaRPr>
          </a:p>
        </p:txBody>
      </p:sp>
      <p:pic>
        <p:nvPicPr>
          <p:cNvPr id="5" name="Imagen 4">
            <a:extLst>
              <a:ext uri="{FF2B5EF4-FFF2-40B4-BE49-F238E27FC236}">
                <a16:creationId xmlns="" xmlns:a16="http://schemas.microsoft.com/office/drawing/2014/main" id="{9BCF6447-11E3-CF49-A591-DEA08FC4D604}"/>
              </a:ext>
            </a:extLst>
          </p:cNvPr>
          <p:cNvPicPr>
            <a:picLocks noChangeAspect="1"/>
          </p:cNvPicPr>
          <p:nvPr/>
        </p:nvPicPr>
        <p:blipFill>
          <a:blip r:embed="rId2"/>
          <a:stretch>
            <a:fillRect/>
          </a:stretch>
        </p:blipFill>
        <p:spPr>
          <a:xfrm>
            <a:off x="7912100" y="0"/>
            <a:ext cx="1231900" cy="1320800"/>
          </a:xfrm>
          <a:prstGeom prst="rect">
            <a:avLst/>
          </a:prstGeom>
        </p:spPr>
      </p:pic>
      <p:pic>
        <p:nvPicPr>
          <p:cNvPr id="7" name="Imagen 6">
            <a:extLst>
              <a:ext uri="{FF2B5EF4-FFF2-40B4-BE49-F238E27FC236}">
                <a16:creationId xmlns="" xmlns:a16="http://schemas.microsoft.com/office/drawing/2014/main" id="{BC413FE9-1E68-574C-A7EE-A92A03884E4E}"/>
              </a:ext>
            </a:extLst>
          </p:cNvPr>
          <p:cNvPicPr>
            <a:picLocks noChangeAspect="1"/>
          </p:cNvPicPr>
          <p:nvPr/>
        </p:nvPicPr>
        <p:blipFill>
          <a:blip r:embed="rId3"/>
          <a:stretch>
            <a:fillRect/>
          </a:stretch>
        </p:blipFill>
        <p:spPr>
          <a:xfrm>
            <a:off x="12487" y="2041076"/>
            <a:ext cx="9131300" cy="3098800"/>
          </a:xfrm>
          <a:prstGeom prst="rect">
            <a:avLst/>
          </a:prstGeom>
        </p:spPr>
      </p:pic>
    </p:spTree>
    <p:extLst>
      <p:ext uri="{BB962C8B-B14F-4D97-AF65-F5344CB8AC3E}">
        <p14:creationId xmlns:p14="http://schemas.microsoft.com/office/powerpoint/2010/main" val="92833286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Imagen 8">
            <a:extLst>
              <a:ext uri="{FF2B5EF4-FFF2-40B4-BE49-F238E27FC236}">
                <a16:creationId xmlns="" xmlns:a16="http://schemas.microsoft.com/office/drawing/2014/main" id="{EA799A81-8F97-9440-B393-42FAF4B594EB}"/>
              </a:ext>
            </a:extLst>
          </p:cNvPr>
          <p:cNvPicPr>
            <a:picLocks noChangeAspect="1"/>
          </p:cNvPicPr>
          <p:nvPr/>
        </p:nvPicPr>
        <p:blipFill>
          <a:blip r:embed="rId2"/>
          <a:stretch>
            <a:fillRect/>
          </a:stretch>
        </p:blipFill>
        <p:spPr>
          <a:xfrm>
            <a:off x="6350" y="2041076"/>
            <a:ext cx="9131300" cy="3098800"/>
          </a:xfrm>
          <a:prstGeom prst="rect">
            <a:avLst/>
          </a:prstGeom>
        </p:spPr>
      </p:pic>
      <p:sp>
        <p:nvSpPr>
          <p:cNvPr id="6" name="Título 1">
            <a:extLst>
              <a:ext uri="{FF2B5EF4-FFF2-40B4-BE49-F238E27FC236}">
                <a16:creationId xmlns="" xmlns:a16="http://schemas.microsoft.com/office/drawing/2014/main" id="{58CB48A5-921C-204E-BEFC-DBC866616BB6}"/>
              </a:ext>
            </a:extLst>
          </p:cNvPr>
          <p:cNvSpPr txBox="1">
            <a:spLocks/>
          </p:cNvSpPr>
          <p:nvPr/>
        </p:nvSpPr>
        <p:spPr>
          <a:xfrm>
            <a:off x="1690406" y="894239"/>
            <a:ext cx="5763188" cy="424849"/>
          </a:xfrm>
          <a:prstGeom prst="rect">
            <a:avLst/>
          </a:prstGeom>
        </p:spPr>
        <p:txBody>
          <a:bodyPr vert="horz" lIns="68580" tIns="34290" rIns="68580" bIns="34290" rtlCol="0" anchor="t">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s-ES_tradnl" sz="2400" b="1" spc="300" dirty="0" err="1" smtClean="0">
                <a:solidFill>
                  <a:schemeClr val="tx1">
                    <a:lumMod val="65000"/>
                    <a:lumOff val="35000"/>
                  </a:schemeClr>
                </a:solidFill>
                <a:latin typeface="Calibri"/>
                <a:cs typeface="Calibri"/>
              </a:rPr>
              <a:t>Crystal</a:t>
            </a:r>
            <a:endParaRPr lang="es-CO" sz="2400" spc="300" dirty="0">
              <a:solidFill>
                <a:schemeClr val="tx1">
                  <a:lumMod val="65000"/>
                  <a:lumOff val="35000"/>
                </a:schemeClr>
              </a:solidFill>
            </a:endParaRPr>
          </a:p>
        </p:txBody>
      </p:sp>
      <p:pic>
        <p:nvPicPr>
          <p:cNvPr id="7" name="Imagen 6">
            <a:extLst>
              <a:ext uri="{FF2B5EF4-FFF2-40B4-BE49-F238E27FC236}">
                <a16:creationId xmlns="" xmlns:a16="http://schemas.microsoft.com/office/drawing/2014/main" id="{05D9DCF8-D074-7649-96C0-0745ABBEB529}"/>
              </a:ext>
            </a:extLst>
          </p:cNvPr>
          <p:cNvPicPr>
            <a:picLocks noChangeAspect="1"/>
          </p:cNvPicPr>
          <p:nvPr/>
        </p:nvPicPr>
        <p:blipFill>
          <a:blip r:embed="rId3"/>
          <a:stretch>
            <a:fillRect/>
          </a:stretch>
        </p:blipFill>
        <p:spPr>
          <a:xfrm>
            <a:off x="7912100" y="0"/>
            <a:ext cx="1231900" cy="1320800"/>
          </a:xfrm>
          <a:prstGeom prst="rect">
            <a:avLst/>
          </a:prstGeom>
        </p:spPr>
      </p:pic>
      <p:sp>
        <p:nvSpPr>
          <p:cNvPr id="2" name="Rectángulo 1"/>
          <p:cNvSpPr/>
          <p:nvPr/>
        </p:nvSpPr>
        <p:spPr>
          <a:xfrm>
            <a:off x="1690406" y="1520083"/>
            <a:ext cx="5382517" cy="1569660"/>
          </a:xfrm>
          <a:prstGeom prst="rect">
            <a:avLst/>
          </a:prstGeom>
        </p:spPr>
        <p:txBody>
          <a:bodyPr wrap="square">
            <a:spAutoFit/>
          </a:bodyPr>
          <a:lstStyle/>
          <a:p>
            <a:pPr algn="just"/>
            <a:r>
              <a:rPr lang="es-CO" sz="1600" dirty="0" smtClean="0"/>
              <a:t>Es </a:t>
            </a:r>
            <a:r>
              <a:rPr lang="es-CO" sz="1600" dirty="0"/>
              <a:t>considerada un juego cooperativo de invención y comunicación, limitado por los recursos a </a:t>
            </a:r>
            <a:r>
              <a:rPr lang="es-CO" sz="1600" dirty="0" smtClean="0"/>
              <a:t>utilizar, tiene </a:t>
            </a:r>
            <a:r>
              <a:rPr lang="es-CO" sz="1600" dirty="0"/>
              <a:t>siete proceso y propiedades que se deben establecerse para cada proyecto, sólo tres son obligatorios; los otros cuatro </a:t>
            </a:r>
            <a:r>
              <a:rPr lang="es-CO" sz="1600" dirty="0" smtClean="0"/>
              <a:t>son de </a:t>
            </a:r>
            <a:r>
              <a:rPr lang="es-CO" sz="1600" dirty="0"/>
              <a:t>prevención y seguridad, </a:t>
            </a:r>
            <a:r>
              <a:rPr lang="es-CO" sz="1600" dirty="0" smtClean="0"/>
              <a:t>comparten </a:t>
            </a:r>
            <a:r>
              <a:rPr lang="es-CO" sz="1600" dirty="0"/>
              <a:t>con la metodología XP </a:t>
            </a:r>
            <a:r>
              <a:rPr lang="es-CO" sz="1600" dirty="0" smtClean="0"/>
              <a:t>la </a:t>
            </a:r>
            <a:r>
              <a:rPr lang="es-CO" sz="1600" dirty="0"/>
              <a:t>orientación </a:t>
            </a:r>
            <a:r>
              <a:rPr lang="es-CO" sz="1600" dirty="0" smtClean="0"/>
              <a:t>humana.</a:t>
            </a:r>
            <a:endParaRPr lang="es-CO" sz="1600" dirty="0"/>
          </a:p>
        </p:txBody>
      </p:sp>
    </p:spTree>
    <p:extLst>
      <p:ext uri="{BB962C8B-B14F-4D97-AF65-F5344CB8AC3E}">
        <p14:creationId xmlns:p14="http://schemas.microsoft.com/office/powerpoint/2010/main" val="421323700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Imagen 8">
            <a:extLst>
              <a:ext uri="{FF2B5EF4-FFF2-40B4-BE49-F238E27FC236}">
                <a16:creationId xmlns="" xmlns:a16="http://schemas.microsoft.com/office/drawing/2014/main" id="{EA799A81-8F97-9440-B393-42FAF4B594EB}"/>
              </a:ext>
            </a:extLst>
          </p:cNvPr>
          <p:cNvPicPr>
            <a:picLocks noChangeAspect="1"/>
          </p:cNvPicPr>
          <p:nvPr/>
        </p:nvPicPr>
        <p:blipFill>
          <a:blip r:embed="rId2"/>
          <a:stretch>
            <a:fillRect/>
          </a:stretch>
        </p:blipFill>
        <p:spPr>
          <a:xfrm>
            <a:off x="6350" y="2041076"/>
            <a:ext cx="9131300" cy="3098800"/>
          </a:xfrm>
          <a:prstGeom prst="rect">
            <a:avLst/>
          </a:prstGeom>
        </p:spPr>
      </p:pic>
      <p:sp>
        <p:nvSpPr>
          <p:cNvPr id="6" name="Título 1">
            <a:extLst>
              <a:ext uri="{FF2B5EF4-FFF2-40B4-BE49-F238E27FC236}">
                <a16:creationId xmlns="" xmlns:a16="http://schemas.microsoft.com/office/drawing/2014/main" id="{58CB48A5-921C-204E-BEFC-DBC866616BB6}"/>
              </a:ext>
            </a:extLst>
          </p:cNvPr>
          <p:cNvSpPr txBox="1">
            <a:spLocks/>
          </p:cNvSpPr>
          <p:nvPr/>
        </p:nvSpPr>
        <p:spPr>
          <a:xfrm>
            <a:off x="1690406" y="894239"/>
            <a:ext cx="5763188" cy="424849"/>
          </a:xfrm>
          <a:prstGeom prst="rect">
            <a:avLst/>
          </a:prstGeom>
        </p:spPr>
        <p:txBody>
          <a:bodyPr vert="horz" lIns="68580" tIns="34290" rIns="68580" bIns="34290" rtlCol="0" anchor="t">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s-ES_tradnl" sz="2400" b="1" spc="300" dirty="0" err="1" smtClean="0">
                <a:solidFill>
                  <a:schemeClr val="tx1">
                    <a:lumMod val="65000"/>
                    <a:lumOff val="35000"/>
                  </a:schemeClr>
                </a:solidFill>
                <a:latin typeface="Calibri"/>
                <a:cs typeface="Calibri"/>
              </a:rPr>
              <a:t>Crystal</a:t>
            </a:r>
            <a:endParaRPr lang="es-CO" sz="2400" spc="300" dirty="0">
              <a:solidFill>
                <a:schemeClr val="tx1">
                  <a:lumMod val="65000"/>
                  <a:lumOff val="35000"/>
                </a:schemeClr>
              </a:solidFill>
            </a:endParaRPr>
          </a:p>
        </p:txBody>
      </p:sp>
      <p:pic>
        <p:nvPicPr>
          <p:cNvPr id="7" name="Imagen 6">
            <a:extLst>
              <a:ext uri="{FF2B5EF4-FFF2-40B4-BE49-F238E27FC236}">
                <a16:creationId xmlns="" xmlns:a16="http://schemas.microsoft.com/office/drawing/2014/main" id="{05D9DCF8-D074-7649-96C0-0745ABBEB529}"/>
              </a:ext>
            </a:extLst>
          </p:cNvPr>
          <p:cNvPicPr>
            <a:picLocks noChangeAspect="1"/>
          </p:cNvPicPr>
          <p:nvPr/>
        </p:nvPicPr>
        <p:blipFill>
          <a:blip r:embed="rId3"/>
          <a:stretch>
            <a:fillRect/>
          </a:stretch>
        </p:blipFill>
        <p:spPr>
          <a:xfrm>
            <a:off x="7912100" y="0"/>
            <a:ext cx="1231900" cy="1320800"/>
          </a:xfrm>
          <a:prstGeom prst="rect">
            <a:avLst/>
          </a:prstGeom>
        </p:spPr>
      </p:pic>
      <p:sp>
        <p:nvSpPr>
          <p:cNvPr id="2" name="Rectángulo 1"/>
          <p:cNvSpPr/>
          <p:nvPr/>
        </p:nvSpPr>
        <p:spPr>
          <a:xfrm>
            <a:off x="1690406" y="1520083"/>
            <a:ext cx="5382517" cy="2308324"/>
          </a:xfrm>
          <a:prstGeom prst="rect">
            <a:avLst/>
          </a:prstGeom>
        </p:spPr>
        <p:txBody>
          <a:bodyPr wrap="square">
            <a:spAutoFit/>
          </a:bodyPr>
          <a:lstStyle/>
          <a:p>
            <a:pPr marL="285750" indent="-285750" algn="just">
              <a:buFont typeface="Arial" panose="020B0604020202020204" pitchFamily="34" charset="0"/>
              <a:buChar char="•"/>
            </a:pPr>
            <a:r>
              <a:rPr lang="es-CO" sz="1600" dirty="0"/>
              <a:t>Entrega frecuente: Se hace prueba del </a:t>
            </a:r>
            <a:r>
              <a:rPr lang="es-CO" sz="1600" dirty="0" smtClean="0"/>
              <a:t>producto </a:t>
            </a:r>
            <a:r>
              <a:rPr lang="es-CO" sz="1600" dirty="0"/>
              <a:t>que se </a:t>
            </a:r>
            <a:r>
              <a:rPr lang="es-CO" sz="1600" dirty="0" smtClean="0"/>
              <a:t>definió </a:t>
            </a:r>
            <a:r>
              <a:rPr lang="es-CO" sz="1600" dirty="0"/>
              <a:t>en las etapas de entregas, los usuarios serán capaces de ofrecer información sobre los requisitos implementados, el </a:t>
            </a:r>
            <a:r>
              <a:rPr lang="es-CO" sz="1600" dirty="0" smtClean="0"/>
              <a:t>cliente y los empleadores verán </a:t>
            </a:r>
            <a:r>
              <a:rPr lang="es-CO" sz="1600" dirty="0"/>
              <a:t>el </a:t>
            </a:r>
            <a:r>
              <a:rPr lang="es-CO" sz="1600" dirty="0" smtClean="0"/>
              <a:t>progreso.</a:t>
            </a:r>
          </a:p>
          <a:p>
            <a:pPr marL="285750" indent="-285750" algn="just">
              <a:buFont typeface="Arial" panose="020B0604020202020204" pitchFamily="34" charset="0"/>
              <a:buChar char="•"/>
            </a:pPr>
            <a:endParaRPr lang="es-CO" sz="1600" dirty="0" smtClean="0"/>
          </a:p>
          <a:p>
            <a:pPr marL="285750" indent="-285750" algn="just">
              <a:buFont typeface="Arial" panose="020B0604020202020204" pitchFamily="34" charset="0"/>
              <a:buChar char="•"/>
            </a:pPr>
            <a:r>
              <a:rPr lang="es-CO" sz="1600" dirty="0" smtClean="0"/>
              <a:t>Mejora </a:t>
            </a:r>
            <a:r>
              <a:rPr lang="es-CO" sz="1600" dirty="0"/>
              <a:t>continua: dar tiempo para que el equipo plantee </a:t>
            </a:r>
            <a:r>
              <a:rPr lang="es-CO" sz="1600" dirty="0" smtClean="0"/>
              <a:t>dificultades, luego sobreponerse </a:t>
            </a:r>
            <a:r>
              <a:rPr lang="es-CO" sz="1600" dirty="0"/>
              <a:t>a los retos trazados para mejorar las cosas que no funcionan. </a:t>
            </a:r>
          </a:p>
        </p:txBody>
      </p:sp>
    </p:spTree>
    <p:extLst>
      <p:ext uri="{BB962C8B-B14F-4D97-AF65-F5344CB8AC3E}">
        <p14:creationId xmlns:p14="http://schemas.microsoft.com/office/powerpoint/2010/main" val="304466348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Imagen 8">
            <a:extLst>
              <a:ext uri="{FF2B5EF4-FFF2-40B4-BE49-F238E27FC236}">
                <a16:creationId xmlns="" xmlns:a16="http://schemas.microsoft.com/office/drawing/2014/main" id="{EA799A81-8F97-9440-B393-42FAF4B594EB}"/>
              </a:ext>
            </a:extLst>
          </p:cNvPr>
          <p:cNvPicPr>
            <a:picLocks noChangeAspect="1"/>
          </p:cNvPicPr>
          <p:nvPr/>
        </p:nvPicPr>
        <p:blipFill>
          <a:blip r:embed="rId2"/>
          <a:stretch>
            <a:fillRect/>
          </a:stretch>
        </p:blipFill>
        <p:spPr>
          <a:xfrm>
            <a:off x="6350" y="2041076"/>
            <a:ext cx="9131300" cy="3098800"/>
          </a:xfrm>
          <a:prstGeom prst="rect">
            <a:avLst/>
          </a:prstGeom>
        </p:spPr>
      </p:pic>
      <p:sp>
        <p:nvSpPr>
          <p:cNvPr id="6" name="Título 1">
            <a:extLst>
              <a:ext uri="{FF2B5EF4-FFF2-40B4-BE49-F238E27FC236}">
                <a16:creationId xmlns="" xmlns:a16="http://schemas.microsoft.com/office/drawing/2014/main" id="{58CB48A5-921C-204E-BEFC-DBC866616BB6}"/>
              </a:ext>
            </a:extLst>
          </p:cNvPr>
          <p:cNvSpPr txBox="1">
            <a:spLocks/>
          </p:cNvSpPr>
          <p:nvPr/>
        </p:nvSpPr>
        <p:spPr>
          <a:xfrm>
            <a:off x="1690406" y="894239"/>
            <a:ext cx="5763188" cy="424849"/>
          </a:xfrm>
          <a:prstGeom prst="rect">
            <a:avLst/>
          </a:prstGeom>
        </p:spPr>
        <p:txBody>
          <a:bodyPr vert="horz" lIns="68580" tIns="34290" rIns="68580" bIns="34290" rtlCol="0" anchor="t">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s-ES_tradnl" sz="2400" b="1" spc="300" dirty="0" err="1" smtClean="0">
                <a:solidFill>
                  <a:schemeClr val="tx1">
                    <a:lumMod val="65000"/>
                    <a:lumOff val="35000"/>
                  </a:schemeClr>
                </a:solidFill>
                <a:latin typeface="Calibri"/>
                <a:cs typeface="Calibri"/>
              </a:rPr>
              <a:t>Crystal</a:t>
            </a:r>
            <a:endParaRPr lang="es-CO" sz="2400" spc="300" dirty="0">
              <a:solidFill>
                <a:schemeClr val="tx1">
                  <a:lumMod val="65000"/>
                  <a:lumOff val="35000"/>
                </a:schemeClr>
              </a:solidFill>
            </a:endParaRPr>
          </a:p>
        </p:txBody>
      </p:sp>
      <p:pic>
        <p:nvPicPr>
          <p:cNvPr id="7" name="Imagen 6">
            <a:extLst>
              <a:ext uri="{FF2B5EF4-FFF2-40B4-BE49-F238E27FC236}">
                <a16:creationId xmlns="" xmlns:a16="http://schemas.microsoft.com/office/drawing/2014/main" id="{05D9DCF8-D074-7649-96C0-0745ABBEB529}"/>
              </a:ext>
            </a:extLst>
          </p:cNvPr>
          <p:cNvPicPr>
            <a:picLocks noChangeAspect="1"/>
          </p:cNvPicPr>
          <p:nvPr/>
        </p:nvPicPr>
        <p:blipFill>
          <a:blip r:embed="rId3"/>
          <a:stretch>
            <a:fillRect/>
          </a:stretch>
        </p:blipFill>
        <p:spPr>
          <a:xfrm>
            <a:off x="7912100" y="0"/>
            <a:ext cx="1231900" cy="1320800"/>
          </a:xfrm>
          <a:prstGeom prst="rect">
            <a:avLst/>
          </a:prstGeom>
        </p:spPr>
      </p:pic>
      <p:sp>
        <p:nvSpPr>
          <p:cNvPr id="2" name="Rectángulo 1"/>
          <p:cNvSpPr/>
          <p:nvPr/>
        </p:nvSpPr>
        <p:spPr>
          <a:xfrm>
            <a:off x="1690406" y="1520083"/>
            <a:ext cx="5382517" cy="2308324"/>
          </a:xfrm>
          <a:prstGeom prst="rect">
            <a:avLst/>
          </a:prstGeom>
        </p:spPr>
        <p:txBody>
          <a:bodyPr wrap="square">
            <a:spAutoFit/>
          </a:bodyPr>
          <a:lstStyle/>
          <a:p>
            <a:pPr marL="285750" indent="-285750" algn="just">
              <a:buFont typeface="Arial" panose="020B0604020202020204" pitchFamily="34" charset="0"/>
              <a:buChar char="•"/>
            </a:pPr>
            <a:r>
              <a:rPr lang="es-CO" sz="1600" dirty="0" smtClean="0"/>
              <a:t>Comunicación</a:t>
            </a:r>
            <a:r>
              <a:rPr lang="es-CO" sz="1600" dirty="0"/>
              <a:t>: Tener todo el equipo tan juntos (si posible en la mismo puesto) con el fin de dar respuestas a las inquietudes y dificultades al instante. </a:t>
            </a:r>
            <a:endParaRPr lang="es-CO" sz="1600" dirty="0" smtClean="0"/>
          </a:p>
          <a:p>
            <a:pPr algn="just"/>
            <a:endParaRPr lang="es-CO" sz="1600" dirty="0"/>
          </a:p>
          <a:p>
            <a:pPr marL="285750" indent="-285750" algn="just">
              <a:buFont typeface="Arial" panose="020B0604020202020204" pitchFamily="34" charset="0"/>
              <a:buChar char="•"/>
            </a:pPr>
            <a:r>
              <a:rPr lang="es-CO" sz="1600" dirty="0" smtClean="0"/>
              <a:t>Seguridad </a:t>
            </a:r>
            <a:r>
              <a:rPr lang="es-CO" sz="1600" dirty="0"/>
              <a:t>Personal: La personas que conforman el equipo se sienta segura de hablar sin temor a represalias, que pueden dar críticas constructivas sobre el trabajo de otras personas y admitir sus propios errores, lo que lleva a la honestidad y en última instancia a la confianza. </a:t>
            </a:r>
          </a:p>
        </p:txBody>
      </p:sp>
    </p:spTree>
    <p:extLst>
      <p:ext uri="{BB962C8B-B14F-4D97-AF65-F5344CB8AC3E}">
        <p14:creationId xmlns:p14="http://schemas.microsoft.com/office/powerpoint/2010/main" val="32754716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Imagen 8">
            <a:extLst>
              <a:ext uri="{FF2B5EF4-FFF2-40B4-BE49-F238E27FC236}">
                <a16:creationId xmlns="" xmlns:a16="http://schemas.microsoft.com/office/drawing/2014/main" id="{EA799A81-8F97-9440-B393-42FAF4B594EB}"/>
              </a:ext>
            </a:extLst>
          </p:cNvPr>
          <p:cNvPicPr>
            <a:picLocks noChangeAspect="1"/>
          </p:cNvPicPr>
          <p:nvPr/>
        </p:nvPicPr>
        <p:blipFill>
          <a:blip r:embed="rId2"/>
          <a:stretch>
            <a:fillRect/>
          </a:stretch>
        </p:blipFill>
        <p:spPr>
          <a:xfrm>
            <a:off x="6350" y="2041076"/>
            <a:ext cx="9131300" cy="3098800"/>
          </a:xfrm>
          <a:prstGeom prst="rect">
            <a:avLst/>
          </a:prstGeom>
        </p:spPr>
      </p:pic>
      <p:sp>
        <p:nvSpPr>
          <p:cNvPr id="6" name="Título 1">
            <a:extLst>
              <a:ext uri="{FF2B5EF4-FFF2-40B4-BE49-F238E27FC236}">
                <a16:creationId xmlns="" xmlns:a16="http://schemas.microsoft.com/office/drawing/2014/main" id="{58CB48A5-921C-204E-BEFC-DBC866616BB6}"/>
              </a:ext>
            </a:extLst>
          </p:cNvPr>
          <p:cNvSpPr txBox="1">
            <a:spLocks/>
          </p:cNvSpPr>
          <p:nvPr/>
        </p:nvSpPr>
        <p:spPr>
          <a:xfrm>
            <a:off x="1690406" y="894239"/>
            <a:ext cx="5763188" cy="424849"/>
          </a:xfrm>
          <a:prstGeom prst="rect">
            <a:avLst/>
          </a:prstGeom>
        </p:spPr>
        <p:txBody>
          <a:bodyPr vert="horz" lIns="68580" tIns="34290" rIns="68580" bIns="34290" rtlCol="0" anchor="t">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s-ES_tradnl" sz="2400" b="1" spc="300" dirty="0" err="1" smtClean="0">
                <a:solidFill>
                  <a:schemeClr val="tx1">
                    <a:lumMod val="65000"/>
                    <a:lumOff val="35000"/>
                  </a:schemeClr>
                </a:solidFill>
                <a:latin typeface="Calibri"/>
                <a:cs typeface="Calibri"/>
              </a:rPr>
              <a:t>Crystal</a:t>
            </a:r>
            <a:endParaRPr lang="es-CO" sz="2400" spc="300" dirty="0">
              <a:solidFill>
                <a:schemeClr val="tx1">
                  <a:lumMod val="65000"/>
                  <a:lumOff val="35000"/>
                </a:schemeClr>
              </a:solidFill>
            </a:endParaRPr>
          </a:p>
        </p:txBody>
      </p:sp>
      <p:pic>
        <p:nvPicPr>
          <p:cNvPr id="7" name="Imagen 6">
            <a:extLst>
              <a:ext uri="{FF2B5EF4-FFF2-40B4-BE49-F238E27FC236}">
                <a16:creationId xmlns="" xmlns:a16="http://schemas.microsoft.com/office/drawing/2014/main" id="{05D9DCF8-D074-7649-96C0-0745ABBEB529}"/>
              </a:ext>
            </a:extLst>
          </p:cNvPr>
          <p:cNvPicPr>
            <a:picLocks noChangeAspect="1"/>
          </p:cNvPicPr>
          <p:nvPr/>
        </p:nvPicPr>
        <p:blipFill>
          <a:blip r:embed="rId3"/>
          <a:stretch>
            <a:fillRect/>
          </a:stretch>
        </p:blipFill>
        <p:spPr>
          <a:xfrm>
            <a:off x="7912100" y="0"/>
            <a:ext cx="1231900" cy="1320800"/>
          </a:xfrm>
          <a:prstGeom prst="rect">
            <a:avLst/>
          </a:prstGeom>
        </p:spPr>
      </p:pic>
      <p:sp>
        <p:nvSpPr>
          <p:cNvPr id="2" name="Rectángulo 1"/>
          <p:cNvSpPr/>
          <p:nvPr/>
        </p:nvSpPr>
        <p:spPr>
          <a:xfrm>
            <a:off x="1690406" y="1520083"/>
            <a:ext cx="5382517" cy="2554545"/>
          </a:xfrm>
          <a:prstGeom prst="rect">
            <a:avLst/>
          </a:prstGeom>
        </p:spPr>
        <p:txBody>
          <a:bodyPr wrap="square">
            <a:spAutoFit/>
          </a:bodyPr>
          <a:lstStyle/>
          <a:p>
            <a:pPr marL="285750" indent="-285750" algn="just">
              <a:buFont typeface="Arial" panose="020B0604020202020204" pitchFamily="34" charset="0"/>
              <a:buChar char="•"/>
            </a:pPr>
            <a:r>
              <a:rPr lang="es-CO" sz="1600" dirty="0"/>
              <a:t>Enfoque: Si todo el equipo tiene tiempo para centrarse en sus objetivos prioritarios para dos horas al día, durante dos días consecutivos cada semana, sin ningún tipo de distracciones sin perder el norte (como reuniones o de otro trabajo), el </a:t>
            </a:r>
            <a:r>
              <a:rPr lang="es-CO" sz="1600" dirty="0" smtClean="0"/>
              <a:t>equipo </a:t>
            </a:r>
            <a:r>
              <a:rPr lang="es-CO" sz="1600" dirty="0"/>
              <a:t>y el trabajo</a:t>
            </a:r>
            <a:r>
              <a:rPr lang="es-CO" sz="1600" dirty="0" smtClean="0"/>
              <a:t> </a:t>
            </a:r>
            <a:r>
              <a:rPr lang="es-CO" sz="1600" dirty="0"/>
              <a:t>estará más </a:t>
            </a:r>
            <a:r>
              <a:rPr lang="es-CO" sz="1600" dirty="0" smtClean="0"/>
              <a:t>enfocado.</a:t>
            </a:r>
          </a:p>
          <a:p>
            <a:pPr algn="just"/>
            <a:endParaRPr lang="es-CO" sz="1600" dirty="0"/>
          </a:p>
          <a:p>
            <a:pPr marL="285750" indent="-285750" algn="just">
              <a:buFont typeface="Arial" panose="020B0604020202020204" pitchFamily="34" charset="0"/>
              <a:buChar char="•"/>
            </a:pPr>
            <a:r>
              <a:rPr lang="es-CO" sz="1600" dirty="0"/>
              <a:t>Fácil acceso a usuarios expertos: Si los usuarios expertos están disponibles para el equipo, pueden responder preguntas y ofrecer retroalimentación sobre la calidad y el diseño sobre las decisiones a </a:t>
            </a:r>
            <a:r>
              <a:rPr lang="es-CO" sz="1600" dirty="0" smtClean="0"/>
              <a:t>tomar.</a:t>
            </a:r>
            <a:endParaRPr lang="es-CO" sz="1600" dirty="0"/>
          </a:p>
        </p:txBody>
      </p:sp>
    </p:spTree>
    <p:extLst>
      <p:ext uri="{BB962C8B-B14F-4D97-AF65-F5344CB8AC3E}">
        <p14:creationId xmlns:p14="http://schemas.microsoft.com/office/powerpoint/2010/main" val="154808476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Imagen 8">
            <a:extLst>
              <a:ext uri="{FF2B5EF4-FFF2-40B4-BE49-F238E27FC236}">
                <a16:creationId xmlns="" xmlns:a16="http://schemas.microsoft.com/office/drawing/2014/main" id="{EA799A81-8F97-9440-B393-42FAF4B594EB}"/>
              </a:ext>
            </a:extLst>
          </p:cNvPr>
          <p:cNvPicPr>
            <a:picLocks noChangeAspect="1"/>
          </p:cNvPicPr>
          <p:nvPr/>
        </p:nvPicPr>
        <p:blipFill>
          <a:blip r:embed="rId2"/>
          <a:stretch>
            <a:fillRect/>
          </a:stretch>
        </p:blipFill>
        <p:spPr>
          <a:xfrm>
            <a:off x="6350" y="2041076"/>
            <a:ext cx="9131300" cy="3098800"/>
          </a:xfrm>
          <a:prstGeom prst="rect">
            <a:avLst/>
          </a:prstGeom>
        </p:spPr>
      </p:pic>
      <p:sp>
        <p:nvSpPr>
          <p:cNvPr id="6" name="Título 1">
            <a:extLst>
              <a:ext uri="{FF2B5EF4-FFF2-40B4-BE49-F238E27FC236}">
                <a16:creationId xmlns="" xmlns:a16="http://schemas.microsoft.com/office/drawing/2014/main" id="{58CB48A5-921C-204E-BEFC-DBC866616BB6}"/>
              </a:ext>
            </a:extLst>
          </p:cNvPr>
          <p:cNvSpPr txBox="1">
            <a:spLocks/>
          </p:cNvSpPr>
          <p:nvPr/>
        </p:nvSpPr>
        <p:spPr>
          <a:xfrm>
            <a:off x="1690406" y="894239"/>
            <a:ext cx="5763188" cy="424849"/>
          </a:xfrm>
          <a:prstGeom prst="rect">
            <a:avLst/>
          </a:prstGeom>
        </p:spPr>
        <p:txBody>
          <a:bodyPr vert="horz" lIns="68580" tIns="34290" rIns="68580" bIns="34290" rtlCol="0" anchor="t">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s-ES_tradnl" sz="2400" b="1" spc="300" dirty="0" err="1" smtClean="0">
                <a:solidFill>
                  <a:schemeClr val="tx1">
                    <a:lumMod val="65000"/>
                    <a:lumOff val="35000"/>
                  </a:schemeClr>
                </a:solidFill>
                <a:latin typeface="Calibri"/>
                <a:cs typeface="Calibri"/>
              </a:rPr>
              <a:t>Crystal</a:t>
            </a:r>
            <a:endParaRPr lang="es-CO" sz="2400" spc="300" dirty="0">
              <a:solidFill>
                <a:schemeClr val="tx1">
                  <a:lumMod val="65000"/>
                  <a:lumOff val="35000"/>
                </a:schemeClr>
              </a:solidFill>
            </a:endParaRPr>
          </a:p>
        </p:txBody>
      </p:sp>
      <p:pic>
        <p:nvPicPr>
          <p:cNvPr id="7" name="Imagen 6">
            <a:extLst>
              <a:ext uri="{FF2B5EF4-FFF2-40B4-BE49-F238E27FC236}">
                <a16:creationId xmlns="" xmlns:a16="http://schemas.microsoft.com/office/drawing/2014/main" id="{05D9DCF8-D074-7649-96C0-0745ABBEB529}"/>
              </a:ext>
            </a:extLst>
          </p:cNvPr>
          <p:cNvPicPr>
            <a:picLocks noChangeAspect="1"/>
          </p:cNvPicPr>
          <p:nvPr/>
        </p:nvPicPr>
        <p:blipFill>
          <a:blip r:embed="rId3"/>
          <a:stretch>
            <a:fillRect/>
          </a:stretch>
        </p:blipFill>
        <p:spPr>
          <a:xfrm>
            <a:off x="7912100" y="0"/>
            <a:ext cx="1231900" cy="1320800"/>
          </a:xfrm>
          <a:prstGeom prst="rect">
            <a:avLst/>
          </a:prstGeom>
        </p:spPr>
      </p:pic>
      <p:sp>
        <p:nvSpPr>
          <p:cNvPr id="2" name="Rectángulo 1"/>
          <p:cNvSpPr/>
          <p:nvPr/>
        </p:nvSpPr>
        <p:spPr>
          <a:xfrm>
            <a:off x="1690406" y="1520083"/>
            <a:ext cx="5382517" cy="1323439"/>
          </a:xfrm>
          <a:prstGeom prst="rect">
            <a:avLst/>
          </a:prstGeom>
        </p:spPr>
        <p:txBody>
          <a:bodyPr wrap="square">
            <a:spAutoFit/>
          </a:bodyPr>
          <a:lstStyle/>
          <a:p>
            <a:pPr marL="285750" indent="-285750" algn="just">
              <a:buFont typeface="Arial" panose="020B0604020202020204" pitchFamily="34" charset="0"/>
              <a:buChar char="•"/>
            </a:pPr>
            <a:r>
              <a:rPr lang="es-CO" sz="1600" dirty="0"/>
              <a:t>Medio Ambiente, técnica de prueba automatizada, gestión e Integración frecuente: Un entorno técnico adecuado donde las tareas sea controlados por las pruebas y gestión de la configuración (versión - como hacer copias de seguridad y la fusión de los cambios).</a:t>
            </a:r>
          </a:p>
        </p:txBody>
      </p:sp>
    </p:spTree>
    <p:extLst>
      <p:ext uri="{BB962C8B-B14F-4D97-AF65-F5344CB8AC3E}">
        <p14:creationId xmlns:p14="http://schemas.microsoft.com/office/powerpoint/2010/main" val="75787252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Imagen 8">
            <a:extLst>
              <a:ext uri="{FF2B5EF4-FFF2-40B4-BE49-F238E27FC236}">
                <a16:creationId xmlns="" xmlns:a16="http://schemas.microsoft.com/office/drawing/2014/main" id="{EA799A81-8F97-9440-B393-42FAF4B594EB}"/>
              </a:ext>
            </a:extLst>
          </p:cNvPr>
          <p:cNvPicPr>
            <a:picLocks noChangeAspect="1"/>
          </p:cNvPicPr>
          <p:nvPr/>
        </p:nvPicPr>
        <p:blipFill>
          <a:blip r:embed="rId2"/>
          <a:stretch>
            <a:fillRect/>
          </a:stretch>
        </p:blipFill>
        <p:spPr>
          <a:xfrm>
            <a:off x="6350" y="2041076"/>
            <a:ext cx="9131300" cy="3098800"/>
          </a:xfrm>
          <a:prstGeom prst="rect">
            <a:avLst/>
          </a:prstGeom>
        </p:spPr>
      </p:pic>
      <p:sp>
        <p:nvSpPr>
          <p:cNvPr id="6" name="Título 1">
            <a:extLst>
              <a:ext uri="{FF2B5EF4-FFF2-40B4-BE49-F238E27FC236}">
                <a16:creationId xmlns="" xmlns:a16="http://schemas.microsoft.com/office/drawing/2014/main" id="{58CB48A5-921C-204E-BEFC-DBC866616BB6}"/>
              </a:ext>
            </a:extLst>
          </p:cNvPr>
          <p:cNvSpPr txBox="1">
            <a:spLocks/>
          </p:cNvSpPr>
          <p:nvPr/>
        </p:nvSpPr>
        <p:spPr>
          <a:xfrm>
            <a:off x="1690406" y="894239"/>
            <a:ext cx="5763188" cy="424849"/>
          </a:xfrm>
          <a:prstGeom prst="rect">
            <a:avLst/>
          </a:prstGeom>
        </p:spPr>
        <p:txBody>
          <a:bodyPr vert="horz" lIns="68580" tIns="34290" rIns="68580" bIns="34290" rtlCol="0" anchor="t">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s-ES_tradnl" sz="2400" b="1" spc="300" dirty="0" err="1" smtClean="0">
                <a:solidFill>
                  <a:schemeClr val="tx1">
                    <a:lumMod val="65000"/>
                    <a:lumOff val="35000"/>
                  </a:schemeClr>
                </a:solidFill>
                <a:latin typeface="Calibri"/>
                <a:cs typeface="Calibri"/>
              </a:rPr>
              <a:t>Scrumban</a:t>
            </a:r>
            <a:endParaRPr lang="es-CO" sz="2400" spc="300" dirty="0">
              <a:solidFill>
                <a:schemeClr val="tx1">
                  <a:lumMod val="65000"/>
                  <a:lumOff val="35000"/>
                </a:schemeClr>
              </a:solidFill>
            </a:endParaRPr>
          </a:p>
        </p:txBody>
      </p:sp>
      <p:pic>
        <p:nvPicPr>
          <p:cNvPr id="7" name="Imagen 6">
            <a:extLst>
              <a:ext uri="{FF2B5EF4-FFF2-40B4-BE49-F238E27FC236}">
                <a16:creationId xmlns="" xmlns:a16="http://schemas.microsoft.com/office/drawing/2014/main" id="{05D9DCF8-D074-7649-96C0-0745ABBEB529}"/>
              </a:ext>
            </a:extLst>
          </p:cNvPr>
          <p:cNvPicPr>
            <a:picLocks noChangeAspect="1"/>
          </p:cNvPicPr>
          <p:nvPr/>
        </p:nvPicPr>
        <p:blipFill>
          <a:blip r:embed="rId3"/>
          <a:stretch>
            <a:fillRect/>
          </a:stretch>
        </p:blipFill>
        <p:spPr>
          <a:xfrm>
            <a:off x="7912100" y="0"/>
            <a:ext cx="1231900" cy="1320800"/>
          </a:xfrm>
          <a:prstGeom prst="rect">
            <a:avLst/>
          </a:prstGeom>
        </p:spPr>
      </p:pic>
      <p:sp>
        <p:nvSpPr>
          <p:cNvPr id="2" name="Rectángulo 1"/>
          <p:cNvSpPr/>
          <p:nvPr/>
        </p:nvSpPr>
        <p:spPr>
          <a:xfrm>
            <a:off x="1690406" y="1520083"/>
            <a:ext cx="5382517" cy="2308324"/>
          </a:xfrm>
          <a:prstGeom prst="rect">
            <a:avLst/>
          </a:prstGeom>
        </p:spPr>
        <p:txBody>
          <a:bodyPr wrap="square">
            <a:spAutoFit/>
          </a:bodyPr>
          <a:lstStyle/>
          <a:p>
            <a:pPr algn="just"/>
            <a:r>
              <a:rPr lang="es-CO" sz="1600" dirty="0" err="1"/>
              <a:t>Scrumban</a:t>
            </a:r>
            <a:r>
              <a:rPr lang="es-CO" sz="1600" dirty="0"/>
              <a:t> es una metodología derivada de los métodos de desarrollo </a:t>
            </a:r>
            <a:r>
              <a:rPr lang="es-CO" sz="1600" dirty="0" err="1"/>
              <a:t>Scrum</a:t>
            </a:r>
            <a:r>
              <a:rPr lang="es-CO" sz="1600" dirty="0"/>
              <a:t> y </a:t>
            </a:r>
            <a:r>
              <a:rPr lang="es-CO" sz="1600" dirty="0" err="1" smtClean="0"/>
              <a:t>Kanban</a:t>
            </a:r>
            <a:r>
              <a:rPr lang="es-CO" sz="1600" dirty="0" smtClean="0"/>
              <a:t>.</a:t>
            </a:r>
          </a:p>
          <a:p>
            <a:pPr algn="just"/>
            <a:endParaRPr lang="es-CO" sz="1600" dirty="0"/>
          </a:p>
          <a:p>
            <a:pPr algn="just"/>
            <a:r>
              <a:rPr lang="es-CO" sz="1600" dirty="0"/>
              <a:t>Aunque hay diferencias entre ambos métodos, por ejemplo, las reglas de </a:t>
            </a:r>
            <a:r>
              <a:rPr lang="es-CO" sz="1600" dirty="0" err="1"/>
              <a:t>Kanban</a:t>
            </a:r>
            <a:r>
              <a:rPr lang="es-CO" sz="1600" dirty="0"/>
              <a:t> son muchas menos que las de </a:t>
            </a:r>
            <a:r>
              <a:rPr lang="es-CO" sz="1600" dirty="0" err="1"/>
              <a:t>Scrum</a:t>
            </a:r>
            <a:r>
              <a:rPr lang="es-CO" sz="1600" dirty="0"/>
              <a:t>, </a:t>
            </a:r>
            <a:r>
              <a:rPr lang="es-CO" sz="1600" dirty="0" err="1"/>
              <a:t>Kanban</a:t>
            </a:r>
            <a:r>
              <a:rPr lang="es-CO" sz="1600" dirty="0"/>
              <a:t> no define iteraciones (</a:t>
            </a:r>
            <a:r>
              <a:rPr lang="es-CO" sz="1600" dirty="0" err="1"/>
              <a:t>Sprints</a:t>
            </a:r>
            <a:r>
              <a:rPr lang="es-CO" sz="1600" dirty="0"/>
              <a:t>), </a:t>
            </a:r>
            <a:r>
              <a:rPr lang="es-CO" sz="1600" dirty="0" err="1"/>
              <a:t>Kanban</a:t>
            </a:r>
            <a:r>
              <a:rPr lang="es-CO" sz="1600" dirty="0"/>
              <a:t> limita explícitamente las tareas que se pueden realizar por fase (con el límite del </a:t>
            </a:r>
            <a:r>
              <a:rPr lang="es-CO" sz="1600" dirty="0" err="1"/>
              <a:t>work</a:t>
            </a:r>
            <a:r>
              <a:rPr lang="es-CO" sz="1600" dirty="0"/>
              <a:t> in </a:t>
            </a:r>
            <a:r>
              <a:rPr lang="es-CO" sz="1600" dirty="0" err="1"/>
              <a:t>progress</a:t>
            </a:r>
            <a:r>
              <a:rPr lang="es-CO" sz="1600" dirty="0"/>
              <a:t>), mientras que </a:t>
            </a:r>
            <a:r>
              <a:rPr lang="es-CO" sz="1600" dirty="0" err="1"/>
              <a:t>Scrum</a:t>
            </a:r>
            <a:r>
              <a:rPr lang="es-CO" sz="1600" dirty="0"/>
              <a:t> lo hace de manera indirecta por medio del sprint </a:t>
            </a:r>
            <a:r>
              <a:rPr lang="es-CO" sz="1600" dirty="0" err="1"/>
              <a:t>planning</a:t>
            </a:r>
            <a:r>
              <a:rPr lang="es-CO" sz="1600" dirty="0"/>
              <a:t>, etc.</a:t>
            </a:r>
          </a:p>
        </p:txBody>
      </p:sp>
    </p:spTree>
    <p:extLst>
      <p:ext uri="{BB962C8B-B14F-4D97-AF65-F5344CB8AC3E}">
        <p14:creationId xmlns:p14="http://schemas.microsoft.com/office/powerpoint/2010/main" val="398987381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Imagen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13351" y="-12508"/>
            <a:ext cx="3330435" cy="5143500"/>
          </a:xfrm>
          <a:prstGeom prst="rect">
            <a:avLst/>
          </a:prstGeom>
        </p:spPr>
      </p:pic>
      <p:sp>
        <p:nvSpPr>
          <p:cNvPr id="5" name="Título 1">
            <a:extLst>
              <a:ext uri="{FF2B5EF4-FFF2-40B4-BE49-F238E27FC236}">
                <a16:creationId xmlns="" xmlns:a16="http://schemas.microsoft.com/office/drawing/2014/main" id="{3F01990F-026C-374A-9B69-AE26493D28A4}"/>
              </a:ext>
            </a:extLst>
          </p:cNvPr>
          <p:cNvSpPr txBox="1">
            <a:spLocks/>
          </p:cNvSpPr>
          <p:nvPr/>
        </p:nvSpPr>
        <p:spPr>
          <a:xfrm>
            <a:off x="1675380" y="812085"/>
            <a:ext cx="3881911" cy="424849"/>
          </a:xfrm>
          <a:prstGeom prst="rect">
            <a:avLst/>
          </a:prstGeom>
        </p:spPr>
        <p:txBody>
          <a:bodyPr vert="horz" lIns="68580" tIns="34290" rIns="68580" bIns="34290" rtlCol="0" anchor="t">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s-ES_tradnl" sz="2400" b="1" spc="300" dirty="0" smtClean="0">
                <a:solidFill>
                  <a:schemeClr val="tx1">
                    <a:lumMod val="65000"/>
                    <a:lumOff val="35000"/>
                  </a:schemeClr>
                </a:solidFill>
                <a:latin typeface="Calibri"/>
                <a:cs typeface="Calibri"/>
              </a:rPr>
              <a:t>Herramientas</a:t>
            </a:r>
            <a:endParaRPr lang="es-CO" sz="2400" spc="300" dirty="0">
              <a:solidFill>
                <a:schemeClr val="tx1">
                  <a:lumMod val="65000"/>
                  <a:lumOff val="35000"/>
                </a:schemeClr>
              </a:solidFill>
            </a:endParaRPr>
          </a:p>
        </p:txBody>
      </p:sp>
      <p:pic>
        <p:nvPicPr>
          <p:cNvPr id="10" name="Imagen 9">
            <a:extLst>
              <a:ext uri="{FF2B5EF4-FFF2-40B4-BE49-F238E27FC236}">
                <a16:creationId xmlns="" xmlns:a16="http://schemas.microsoft.com/office/drawing/2014/main" id="{E03CA51A-108A-EF42-8D7F-3CDFFC86B826}"/>
              </a:ext>
            </a:extLst>
          </p:cNvPr>
          <p:cNvPicPr>
            <a:picLocks noChangeAspect="1"/>
          </p:cNvPicPr>
          <p:nvPr/>
        </p:nvPicPr>
        <p:blipFill>
          <a:blip r:embed="rId3"/>
          <a:stretch>
            <a:fillRect/>
          </a:stretch>
        </p:blipFill>
        <p:spPr>
          <a:xfrm flipH="1">
            <a:off x="213" y="-12508"/>
            <a:ext cx="1231900" cy="1320800"/>
          </a:xfrm>
          <a:prstGeom prst="rect">
            <a:avLst/>
          </a:prstGeom>
        </p:spPr>
      </p:pic>
      <p:pic>
        <p:nvPicPr>
          <p:cNvPr id="13" name="Imagen 12">
            <a:extLst>
              <a:ext uri="{FF2B5EF4-FFF2-40B4-BE49-F238E27FC236}">
                <a16:creationId xmlns="" xmlns:a16="http://schemas.microsoft.com/office/drawing/2014/main" id="{A7ADD056-D5DD-9844-9D91-3ADEDE7AD27D}"/>
              </a:ext>
            </a:extLst>
          </p:cNvPr>
          <p:cNvPicPr>
            <a:picLocks noChangeAspect="1"/>
          </p:cNvPicPr>
          <p:nvPr/>
        </p:nvPicPr>
        <p:blipFill>
          <a:blip r:embed="rId4"/>
          <a:stretch>
            <a:fillRect/>
          </a:stretch>
        </p:blipFill>
        <p:spPr>
          <a:xfrm>
            <a:off x="12487" y="2041076"/>
            <a:ext cx="9131300" cy="3098800"/>
          </a:xfrm>
          <a:prstGeom prst="rect">
            <a:avLst/>
          </a:prstGeom>
        </p:spPr>
      </p:pic>
      <p:sp>
        <p:nvSpPr>
          <p:cNvPr id="4" name="Rectángulo 3">
            <a:extLst>
              <a:ext uri="{FF2B5EF4-FFF2-40B4-BE49-F238E27FC236}">
                <a16:creationId xmlns="" xmlns:a16="http://schemas.microsoft.com/office/drawing/2014/main" id="{62AC0AAF-18CC-5248-890C-136B7E0A9907}"/>
              </a:ext>
            </a:extLst>
          </p:cNvPr>
          <p:cNvSpPr/>
          <p:nvPr/>
        </p:nvSpPr>
        <p:spPr>
          <a:xfrm>
            <a:off x="1675380" y="1438990"/>
            <a:ext cx="3975143" cy="2308324"/>
          </a:xfrm>
          <a:prstGeom prst="rect">
            <a:avLst/>
          </a:prstGeom>
          <a:noFill/>
        </p:spPr>
        <p:txBody>
          <a:bodyPr wrap="square" rtlCol="0">
            <a:spAutoFit/>
          </a:bodyPr>
          <a:lstStyle/>
          <a:p>
            <a:pPr algn="just"/>
            <a:r>
              <a:rPr lang="es-CO" sz="1600" dirty="0" smtClean="0">
                <a:solidFill>
                  <a:schemeClr val="tx1">
                    <a:lumMod val="65000"/>
                    <a:lumOff val="35000"/>
                  </a:schemeClr>
                </a:solidFill>
              </a:rPr>
              <a:t>Las metodologías ágiles dan prioridad a las herramientas manuales ya que estas son accequibles, didácticas, fáciles de aprender y lo más importante es que son difíciles de ignorar. La evolución de los equipos ágiles principalmente de desarrollo de software a permitido desarrollar herramientas altamente usadas para la gestión visual del proyecto, a continuación miraremos algunas de ellas.</a:t>
            </a:r>
            <a:endParaRPr lang="es-CO" sz="1600" dirty="0">
              <a:solidFill>
                <a:schemeClr val="tx1">
                  <a:lumMod val="65000"/>
                  <a:lumOff val="35000"/>
                </a:schemeClr>
              </a:solidFill>
            </a:endParaRPr>
          </a:p>
        </p:txBody>
      </p:sp>
    </p:spTree>
    <p:extLst>
      <p:ext uri="{BB962C8B-B14F-4D97-AF65-F5344CB8AC3E}">
        <p14:creationId xmlns:p14="http://schemas.microsoft.com/office/powerpoint/2010/main" val="417300543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Imagen 8">
            <a:extLst>
              <a:ext uri="{FF2B5EF4-FFF2-40B4-BE49-F238E27FC236}">
                <a16:creationId xmlns="" xmlns:a16="http://schemas.microsoft.com/office/drawing/2014/main" id="{EA799A81-8F97-9440-B393-42FAF4B594EB}"/>
              </a:ext>
            </a:extLst>
          </p:cNvPr>
          <p:cNvPicPr>
            <a:picLocks noChangeAspect="1"/>
          </p:cNvPicPr>
          <p:nvPr/>
        </p:nvPicPr>
        <p:blipFill>
          <a:blip r:embed="rId2"/>
          <a:stretch>
            <a:fillRect/>
          </a:stretch>
        </p:blipFill>
        <p:spPr>
          <a:xfrm>
            <a:off x="6350" y="2041076"/>
            <a:ext cx="9131300" cy="3098800"/>
          </a:xfrm>
          <a:prstGeom prst="rect">
            <a:avLst/>
          </a:prstGeom>
        </p:spPr>
      </p:pic>
      <p:sp>
        <p:nvSpPr>
          <p:cNvPr id="4" name="Rectángulo 3">
            <a:extLst>
              <a:ext uri="{FF2B5EF4-FFF2-40B4-BE49-F238E27FC236}">
                <a16:creationId xmlns="" xmlns:a16="http://schemas.microsoft.com/office/drawing/2014/main" id="{CD5D648A-E0FD-5446-93A5-C43B81B1547A}"/>
              </a:ext>
            </a:extLst>
          </p:cNvPr>
          <p:cNvSpPr/>
          <p:nvPr/>
        </p:nvSpPr>
        <p:spPr>
          <a:xfrm>
            <a:off x="1860063" y="2180380"/>
            <a:ext cx="5627076" cy="1077218"/>
          </a:xfrm>
          <a:prstGeom prst="rect">
            <a:avLst/>
          </a:prstGeom>
          <a:noFill/>
        </p:spPr>
        <p:txBody>
          <a:bodyPr wrap="square" rtlCol="0">
            <a:spAutoFit/>
          </a:bodyPr>
          <a:lstStyle/>
          <a:p>
            <a:pPr algn="just"/>
            <a:r>
              <a:rPr lang="es-CO" sz="1600" dirty="0" err="1"/>
              <a:t>Slack</a:t>
            </a:r>
            <a:r>
              <a:rPr lang="es-CO" sz="1600" dirty="0"/>
              <a:t> es el lugar donde colaboras con tu equipo, donde puedes encontrar fácilmente la información que necesitas para tus proyectos e integrar todas las herramientas que usas para hacer tu trabajo.</a:t>
            </a:r>
            <a:endParaRPr lang="es-CO" sz="1600" dirty="0">
              <a:solidFill>
                <a:schemeClr val="tx1">
                  <a:lumMod val="65000"/>
                  <a:lumOff val="35000"/>
                </a:schemeClr>
              </a:solidFill>
            </a:endParaRPr>
          </a:p>
        </p:txBody>
      </p:sp>
      <p:pic>
        <p:nvPicPr>
          <p:cNvPr id="7" name="Imagen 6">
            <a:extLst>
              <a:ext uri="{FF2B5EF4-FFF2-40B4-BE49-F238E27FC236}">
                <a16:creationId xmlns="" xmlns:a16="http://schemas.microsoft.com/office/drawing/2014/main" id="{05D9DCF8-D074-7649-96C0-0745ABBEB529}"/>
              </a:ext>
            </a:extLst>
          </p:cNvPr>
          <p:cNvPicPr>
            <a:picLocks noChangeAspect="1"/>
          </p:cNvPicPr>
          <p:nvPr/>
        </p:nvPicPr>
        <p:blipFill>
          <a:blip r:embed="rId3"/>
          <a:stretch>
            <a:fillRect/>
          </a:stretch>
        </p:blipFill>
        <p:spPr>
          <a:xfrm>
            <a:off x="7912100" y="0"/>
            <a:ext cx="1231900" cy="1320800"/>
          </a:xfrm>
          <a:prstGeom prst="rect">
            <a:avLst/>
          </a:prstGeom>
        </p:spPr>
      </p:pic>
      <p:sp>
        <p:nvSpPr>
          <p:cNvPr id="2" name="AutoShape 2" descr="Resultado de imagen para slack"/>
          <p:cNvSpPr>
            <a:spLocks noChangeAspect="1" noChangeArrowheads="1"/>
          </p:cNvSpPr>
          <p:nvPr/>
        </p:nvSpPr>
        <p:spPr bwMode="auto">
          <a:xfrm>
            <a:off x="155575" y="-144463"/>
            <a:ext cx="1868610" cy="186861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pic>
        <p:nvPicPr>
          <p:cNvPr id="3" name="Imagen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30401" y="1116576"/>
            <a:ext cx="2494801" cy="746881"/>
          </a:xfrm>
          <a:prstGeom prst="rect">
            <a:avLst/>
          </a:prstGeom>
        </p:spPr>
      </p:pic>
      <p:sp>
        <p:nvSpPr>
          <p:cNvPr id="8" name="Rectángulo 7"/>
          <p:cNvSpPr/>
          <p:nvPr/>
        </p:nvSpPr>
        <p:spPr>
          <a:xfrm>
            <a:off x="4498526" y="1432492"/>
            <a:ext cx="1991379" cy="300082"/>
          </a:xfrm>
          <a:prstGeom prst="rect">
            <a:avLst/>
          </a:prstGeom>
        </p:spPr>
        <p:txBody>
          <a:bodyPr wrap="none">
            <a:spAutoFit/>
          </a:bodyPr>
          <a:lstStyle/>
          <a:p>
            <a:r>
              <a:rPr lang="es-CO" dirty="0"/>
              <a:t>https://slack.com/intl/es/</a:t>
            </a:r>
          </a:p>
        </p:txBody>
      </p:sp>
    </p:spTree>
    <p:extLst>
      <p:ext uri="{BB962C8B-B14F-4D97-AF65-F5344CB8AC3E}">
        <p14:creationId xmlns:p14="http://schemas.microsoft.com/office/powerpoint/2010/main" val="214609713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 xmlns:a16="http://schemas.microsoft.com/office/drawing/2014/main" id="{9BCF6447-11E3-CF49-A591-DEA08FC4D604}"/>
              </a:ext>
            </a:extLst>
          </p:cNvPr>
          <p:cNvPicPr>
            <a:picLocks noChangeAspect="1"/>
          </p:cNvPicPr>
          <p:nvPr/>
        </p:nvPicPr>
        <p:blipFill>
          <a:blip r:embed="rId2"/>
          <a:stretch>
            <a:fillRect/>
          </a:stretch>
        </p:blipFill>
        <p:spPr>
          <a:xfrm>
            <a:off x="7912100" y="0"/>
            <a:ext cx="1231900" cy="1320800"/>
          </a:xfrm>
          <a:prstGeom prst="rect">
            <a:avLst/>
          </a:prstGeom>
        </p:spPr>
      </p:pic>
      <p:pic>
        <p:nvPicPr>
          <p:cNvPr id="7" name="Imagen 6">
            <a:extLst>
              <a:ext uri="{FF2B5EF4-FFF2-40B4-BE49-F238E27FC236}">
                <a16:creationId xmlns="" xmlns:a16="http://schemas.microsoft.com/office/drawing/2014/main" id="{BC413FE9-1E68-574C-A7EE-A92A03884E4E}"/>
              </a:ext>
            </a:extLst>
          </p:cNvPr>
          <p:cNvPicPr>
            <a:picLocks noChangeAspect="1"/>
          </p:cNvPicPr>
          <p:nvPr/>
        </p:nvPicPr>
        <p:blipFill>
          <a:blip r:embed="rId3"/>
          <a:stretch>
            <a:fillRect/>
          </a:stretch>
        </p:blipFill>
        <p:spPr>
          <a:xfrm>
            <a:off x="12487" y="2041076"/>
            <a:ext cx="9131300" cy="3098800"/>
          </a:xfrm>
          <a:prstGeom prst="rect">
            <a:avLst/>
          </a:prstGeom>
        </p:spPr>
      </p:pic>
      <p:sp>
        <p:nvSpPr>
          <p:cNvPr id="2" name="CuadroTexto 1"/>
          <p:cNvSpPr txBox="1"/>
          <p:nvPr/>
        </p:nvSpPr>
        <p:spPr>
          <a:xfrm>
            <a:off x="765907" y="570523"/>
            <a:ext cx="1596912" cy="300082"/>
          </a:xfrm>
          <a:prstGeom prst="rect">
            <a:avLst/>
          </a:prstGeom>
          <a:noFill/>
        </p:spPr>
        <p:txBody>
          <a:bodyPr wrap="none" rtlCol="0">
            <a:spAutoFit/>
          </a:bodyPr>
          <a:lstStyle/>
          <a:p>
            <a:r>
              <a:rPr lang="es-CO" dirty="0" smtClean="0"/>
              <a:t>Video 01_slack.mp4</a:t>
            </a:r>
            <a:endParaRPr lang="es-CO" dirty="0"/>
          </a:p>
        </p:txBody>
      </p:sp>
    </p:spTree>
    <p:extLst>
      <p:ext uri="{BB962C8B-B14F-4D97-AF65-F5344CB8AC3E}">
        <p14:creationId xmlns:p14="http://schemas.microsoft.com/office/powerpoint/2010/main" val="81161673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Imagen 8">
            <a:extLst>
              <a:ext uri="{FF2B5EF4-FFF2-40B4-BE49-F238E27FC236}">
                <a16:creationId xmlns="" xmlns:a16="http://schemas.microsoft.com/office/drawing/2014/main" id="{EA799A81-8F97-9440-B393-42FAF4B594EB}"/>
              </a:ext>
            </a:extLst>
          </p:cNvPr>
          <p:cNvPicPr>
            <a:picLocks noChangeAspect="1"/>
          </p:cNvPicPr>
          <p:nvPr/>
        </p:nvPicPr>
        <p:blipFill>
          <a:blip r:embed="rId2"/>
          <a:stretch>
            <a:fillRect/>
          </a:stretch>
        </p:blipFill>
        <p:spPr>
          <a:xfrm>
            <a:off x="6350" y="2041076"/>
            <a:ext cx="9131300" cy="3098800"/>
          </a:xfrm>
          <a:prstGeom prst="rect">
            <a:avLst/>
          </a:prstGeom>
        </p:spPr>
      </p:pic>
      <p:sp>
        <p:nvSpPr>
          <p:cNvPr id="4" name="Rectángulo 3">
            <a:extLst>
              <a:ext uri="{FF2B5EF4-FFF2-40B4-BE49-F238E27FC236}">
                <a16:creationId xmlns="" xmlns:a16="http://schemas.microsoft.com/office/drawing/2014/main" id="{CD5D648A-E0FD-5446-93A5-C43B81B1547A}"/>
              </a:ext>
            </a:extLst>
          </p:cNvPr>
          <p:cNvSpPr/>
          <p:nvPr/>
        </p:nvSpPr>
        <p:spPr>
          <a:xfrm>
            <a:off x="1860063" y="2180380"/>
            <a:ext cx="5627076" cy="1384995"/>
          </a:xfrm>
          <a:prstGeom prst="rect">
            <a:avLst/>
          </a:prstGeom>
          <a:noFill/>
        </p:spPr>
        <p:txBody>
          <a:bodyPr wrap="square" rtlCol="0">
            <a:spAutoFit/>
          </a:bodyPr>
          <a:lstStyle/>
          <a:p>
            <a:pPr marL="171450" indent="-171450" fontAlgn="base">
              <a:buFont typeface="Arial" panose="020B0604020202020204" pitchFamily="34" charset="0"/>
              <a:buChar char="•"/>
            </a:pPr>
            <a:r>
              <a:rPr lang="es-CO" sz="1200" dirty="0"/>
              <a:t>Una configuración infinitamente flexible significa que </a:t>
            </a:r>
            <a:r>
              <a:rPr lang="es-CO" sz="1200" dirty="0" err="1"/>
              <a:t>Trello</a:t>
            </a:r>
            <a:r>
              <a:rPr lang="es-CO" sz="1200" dirty="0"/>
              <a:t> trabaja como tú lo hagas.</a:t>
            </a:r>
          </a:p>
          <a:p>
            <a:pPr marL="171450" indent="-171450" fontAlgn="base">
              <a:buFont typeface="Arial" panose="020B0604020202020204" pitchFamily="34" charset="0"/>
              <a:buChar char="•"/>
            </a:pPr>
            <a:r>
              <a:rPr lang="es-CO" sz="1200" dirty="0"/>
              <a:t>Líbrate del correo electrónico y comunícate allí donde se trabaja</a:t>
            </a:r>
            <a:r>
              <a:rPr lang="es-CO" sz="1200" dirty="0" smtClean="0"/>
              <a:t>.</a:t>
            </a:r>
          </a:p>
          <a:p>
            <a:pPr marL="171450" indent="-171450" fontAlgn="base">
              <a:buFont typeface="Arial" panose="020B0604020202020204" pitchFamily="34" charset="0"/>
              <a:buChar char="•"/>
            </a:pPr>
            <a:r>
              <a:rPr lang="es-CO" sz="1200" dirty="0"/>
              <a:t>No incumplas ningún plazo con las fechas de entrega fáciles de fijar y las vistas de calendario</a:t>
            </a:r>
            <a:r>
              <a:rPr lang="es-CO" sz="1200" dirty="0" smtClean="0"/>
              <a:t>.</a:t>
            </a:r>
          </a:p>
          <a:p>
            <a:pPr marL="171450" indent="-171450" fontAlgn="base">
              <a:buFont typeface="Arial" panose="020B0604020202020204" pitchFamily="34" charset="0"/>
              <a:buChar char="•"/>
            </a:pPr>
            <a:r>
              <a:rPr lang="es-CO" sz="1200" dirty="0" smtClean="0"/>
              <a:t>Te </a:t>
            </a:r>
            <a:r>
              <a:rPr lang="es-CO" sz="1200" dirty="0"/>
              <a:t>mantiene conectado con todos los equipos de tu vida.</a:t>
            </a:r>
          </a:p>
          <a:p>
            <a:pPr marL="171450" indent="-171450" fontAlgn="base">
              <a:buFont typeface="Arial" panose="020B0604020202020204" pitchFamily="34" charset="0"/>
              <a:buChar char="•"/>
            </a:pPr>
            <a:r>
              <a:rPr lang="es-CO" sz="1200" dirty="0"/>
              <a:t>Con las actualizaciones en tiempo real, todos tienen la misma perspectiva.</a:t>
            </a:r>
          </a:p>
          <a:p>
            <a:pPr marL="171450" indent="-171450" fontAlgn="base">
              <a:buFont typeface="Arial" panose="020B0604020202020204" pitchFamily="34" charset="0"/>
              <a:buChar char="•"/>
            </a:pPr>
            <a:r>
              <a:rPr lang="es-CO" sz="1200" dirty="0"/>
              <a:t>Disponible en el navegador y en dispositivos móviles (¡incluso </a:t>
            </a:r>
            <a:r>
              <a:rPr lang="es-CO" sz="1200" dirty="0" smtClean="0"/>
              <a:t>sin conexión!)</a:t>
            </a:r>
            <a:endParaRPr lang="es-CO" sz="1200" dirty="0"/>
          </a:p>
        </p:txBody>
      </p:sp>
      <p:pic>
        <p:nvPicPr>
          <p:cNvPr id="7" name="Imagen 6">
            <a:extLst>
              <a:ext uri="{FF2B5EF4-FFF2-40B4-BE49-F238E27FC236}">
                <a16:creationId xmlns="" xmlns:a16="http://schemas.microsoft.com/office/drawing/2014/main" id="{05D9DCF8-D074-7649-96C0-0745ABBEB529}"/>
              </a:ext>
            </a:extLst>
          </p:cNvPr>
          <p:cNvPicPr>
            <a:picLocks noChangeAspect="1"/>
          </p:cNvPicPr>
          <p:nvPr/>
        </p:nvPicPr>
        <p:blipFill>
          <a:blip r:embed="rId3"/>
          <a:stretch>
            <a:fillRect/>
          </a:stretch>
        </p:blipFill>
        <p:spPr>
          <a:xfrm>
            <a:off x="7912100" y="0"/>
            <a:ext cx="1231900" cy="1320800"/>
          </a:xfrm>
          <a:prstGeom prst="rect">
            <a:avLst/>
          </a:prstGeom>
        </p:spPr>
      </p:pic>
      <p:sp>
        <p:nvSpPr>
          <p:cNvPr id="2" name="AutoShape 2" descr="Resultado de imagen para slack"/>
          <p:cNvSpPr>
            <a:spLocks noChangeAspect="1" noChangeArrowheads="1"/>
          </p:cNvSpPr>
          <p:nvPr/>
        </p:nvSpPr>
        <p:spPr bwMode="auto">
          <a:xfrm>
            <a:off x="155575" y="-144463"/>
            <a:ext cx="1868610" cy="186861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pic>
        <p:nvPicPr>
          <p:cNvPr id="3" name="Imagen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36681" y="993580"/>
            <a:ext cx="1783442" cy="1186800"/>
          </a:xfrm>
          <a:prstGeom prst="rect">
            <a:avLst/>
          </a:prstGeom>
        </p:spPr>
      </p:pic>
      <p:sp>
        <p:nvSpPr>
          <p:cNvPr id="5" name="Rectángulo 4"/>
          <p:cNvSpPr/>
          <p:nvPr/>
        </p:nvSpPr>
        <p:spPr>
          <a:xfrm>
            <a:off x="3720123" y="1593735"/>
            <a:ext cx="3002745" cy="300082"/>
          </a:xfrm>
          <a:prstGeom prst="rect">
            <a:avLst/>
          </a:prstGeom>
        </p:spPr>
        <p:txBody>
          <a:bodyPr wrap="none">
            <a:spAutoFit/>
          </a:bodyPr>
          <a:lstStyle/>
          <a:p>
            <a:r>
              <a:rPr lang="es-CO" dirty="0"/>
              <a:t>https://es.atlassian.com/software/trello</a:t>
            </a:r>
          </a:p>
        </p:txBody>
      </p:sp>
    </p:spTree>
    <p:extLst>
      <p:ext uri="{BB962C8B-B14F-4D97-AF65-F5344CB8AC3E}">
        <p14:creationId xmlns:p14="http://schemas.microsoft.com/office/powerpoint/2010/main" val="219633455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 y="0"/>
            <a:ext cx="3303051" cy="5151325"/>
          </a:xfrm>
          <a:prstGeom prst="rect">
            <a:avLst/>
          </a:prstGeom>
          <a:noFill/>
          <a:extLst>
            <a:ext uri="{909E8E84-426E-40DD-AFC4-6F175D3DCCD1}">
              <a14:hiddenFill xmlns:a14="http://schemas.microsoft.com/office/drawing/2010/main">
                <a:solidFill>
                  <a:srgbClr val="FFFFFF"/>
                </a:solidFill>
              </a14:hiddenFill>
            </a:ext>
          </a:extLst>
        </p:spPr>
      </p:pic>
      <p:sp>
        <p:nvSpPr>
          <p:cNvPr id="5" name="Título 1">
            <a:extLst>
              <a:ext uri="{FF2B5EF4-FFF2-40B4-BE49-F238E27FC236}">
                <a16:creationId xmlns="" xmlns:a16="http://schemas.microsoft.com/office/drawing/2014/main" id="{3F01990F-026C-374A-9B69-AE26493D28A4}"/>
              </a:ext>
            </a:extLst>
          </p:cNvPr>
          <p:cNvSpPr txBox="1">
            <a:spLocks/>
          </p:cNvSpPr>
          <p:nvPr/>
        </p:nvSpPr>
        <p:spPr>
          <a:xfrm>
            <a:off x="3405983" y="812085"/>
            <a:ext cx="3881911" cy="424849"/>
          </a:xfrm>
          <a:prstGeom prst="rect">
            <a:avLst/>
          </a:prstGeom>
        </p:spPr>
        <p:txBody>
          <a:bodyPr vert="horz" lIns="68580" tIns="34290" rIns="68580" bIns="34290" rtlCol="0" anchor="t">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s-ES_tradnl" sz="2400" b="1" spc="300" dirty="0" smtClean="0">
                <a:solidFill>
                  <a:schemeClr val="tx1">
                    <a:lumMod val="65000"/>
                    <a:lumOff val="35000"/>
                  </a:schemeClr>
                </a:solidFill>
                <a:latin typeface="Calibri"/>
                <a:cs typeface="Calibri"/>
              </a:rPr>
              <a:t>Agenda del d</a:t>
            </a:r>
            <a:r>
              <a:rPr lang="es-CO" sz="2400" b="1" spc="300" dirty="0" smtClean="0">
                <a:solidFill>
                  <a:schemeClr val="tx1">
                    <a:lumMod val="65000"/>
                    <a:lumOff val="35000"/>
                  </a:schemeClr>
                </a:solidFill>
                <a:latin typeface="Calibri"/>
                <a:cs typeface="Calibri"/>
              </a:rPr>
              <a:t>ía</a:t>
            </a:r>
            <a:endParaRPr lang="es-CO" sz="2400" spc="300" dirty="0">
              <a:solidFill>
                <a:schemeClr val="tx1">
                  <a:lumMod val="65000"/>
                  <a:lumOff val="35000"/>
                </a:schemeClr>
              </a:solidFill>
            </a:endParaRPr>
          </a:p>
        </p:txBody>
      </p:sp>
      <p:pic>
        <p:nvPicPr>
          <p:cNvPr id="10" name="Imagen 9">
            <a:extLst>
              <a:ext uri="{FF2B5EF4-FFF2-40B4-BE49-F238E27FC236}">
                <a16:creationId xmlns="" xmlns:a16="http://schemas.microsoft.com/office/drawing/2014/main" id="{E03CA51A-108A-EF42-8D7F-3CDFFC86B826}"/>
              </a:ext>
            </a:extLst>
          </p:cNvPr>
          <p:cNvPicPr>
            <a:picLocks noChangeAspect="1"/>
          </p:cNvPicPr>
          <p:nvPr/>
        </p:nvPicPr>
        <p:blipFill>
          <a:blip r:embed="rId3"/>
          <a:stretch>
            <a:fillRect/>
          </a:stretch>
        </p:blipFill>
        <p:spPr>
          <a:xfrm>
            <a:off x="7912100" y="0"/>
            <a:ext cx="1231900" cy="1320800"/>
          </a:xfrm>
          <a:prstGeom prst="rect">
            <a:avLst/>
          </a:prstGeom>
        </p:spPr>
      </p:pic>
      <p:sp>
        <p:nvSpPr>
          <p:cNvPr id="11" name="Título 1">
            <a:extLst>
              <a:ext uri="{FF2B5EF4-FFF2-40B4-BE49-F238E27FC236}">
                <a16:creationId xmlns="" xmlns:a16="http://schemas.microsoft.com/office/drawing/2014/main" id="{54DD20EE-4C08-C348-8823-224F43775DE5}"/>
              </a:ext>
            </a:extLst>
          </p:cNvPr>
          <p:cNvSpPr txBox="1">
            <a:spLocks/>
          </p:cNvSpPr>
          <p:nvPr/>
        </p:nvSpPr>
        <p:spPr>
          <a:xfrm>
            <a:off x="3405983" y="1579088"/>
            <a:ext cx="398903" cy="317219"/>
          </a:xfrm>
          <a:prstGeom prst="rect">
            <a:avLst/>
          </a:prstGeom>
        </p:spPr>
        <p:txBody>
          <a:bodyPr vert="horz" lIns="68580" tIns="34290" rIns="68580" bIns="34290" rtlCol="0" anchor="t">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s-ES_tradnl" sz="1200" b="1" spc="300" dirty="0">
                <a:solidFill>
                  <a:srgbClr val="88C136"/>
                </a:solidFill>
                <a:latin typeface="Calibri"/>
                <a:cs typeface="Calibri"/>
              </a:rPr>
              <a:t>1.</a:t>
            </a:r>
            <a:endParaRPr lang="es-CO" sz="1200" spc="300" dirty="0">
              <a:solidFill>
                <a:srgbClr val="88C136"/>
              </a:solidFill>
            </a:endParaRPr>
          </a:p>
        </p:txBody>
      </p:sp>
      <p:pic>
        <p:nvPicPr>
          <p:cNvPr id="13" name="Imagen 12">
            <a:extLst>
              <a:ext uri="{FF2B5EF4-FFF2-40B4-BE49-F238E27FC236}">
                <a16:creationId xmlns="" xmlns:a16="http://schemas.microsoft.com/office/drawing/2014/main" id="{A7ADD056-D5DD-9844-9D91-3ADEDE7AD27D}"/>
              </a:ext>
            </a:extLst>
          </p:cNvPr>
          <p:cNvPicPr>
            <a:picLocks noChangeAspect="1"/>
          </p:cNvPicPr>
          <p:nvPr/>
        </p:nvPicPr>
        <p:blipFill>
          <a:blip r:embed="rId4"/>
          <a:stretch>
            <a:fillRect/>
          </a:stretch>
        </p:blipFill>
        <p:spPr>
          <a:xfrm>
            <a:off x="12487" y="2041076"/>
            <a:ext cx="9131300" cy="3098800"/>
          </a:xfrm>
          <a:prstGeom prst="rect">
            <a:avLst/>
          </a:prstGeom>
        </p:spPr>
      </p:pic>
      <p:sp>
        <p:nvSpPr>
          <p:cNvPr id="4" name="Rectángulo 3">
            <a:extLst>
              <a:ext uri="{FF2B5EF4-FFF2-40B4-BE49-F238E27FC236}">
                <a16:creationId xmlns="" xmlns:a16="http://schemas.microsoft.com/office/drawing/2014/main" id="{62AC0AAF-18CC-5248-890C-136B7E0A9907}"/>
              </a:ext>
            </a:extLst>
          </p:cNvPr>
          <p:cNvSpPr/>
          <p:nvPr/>
        </p:nvSpPr>
        <p:spPr>
          <a:xfrm>
            <a:off x="3602362" y="1574829"/>
            <a:ext cx="3881911" cy="276999"/>
          </a:xfrm>
          <a:prstGeom prst="rect">
            <a:avLst/>
          </a:prstGeom>
          <a:noFill/>
        </p:spPr>
        <p:txBody>
          <a:bodyPr wrap="square" rtlCol="0">
            <a:spAutoFit/>
          </a:bodyPr>
          <a:lstStyle/>
          <a:p>
            <a:pPr algn="just"/>
            <a:r>
              <a:rPr lang="es-CO" sz="1200" dirty="0">
                <a:solidFill>
                  <a:schemeClr val="tx1">
                    <a:lumMod val="65000"/>
                    <a:lumOff val="35000"/>
                  </a:schemeClr>
                </a:solidFill>
              </a:rPr>
              <a:t>Introducción a la gestión ágil de proyectos</a:t>
            </a:r>
          </a:p>
        </p:txBody>
      </p:sp>
      <p:sp>
        <p:nvSpPr>
          <p:cNvPr id="14" name="Título 1">
            <a:extLst>
              <a:ext uri="{FF2B5EF4-FFF2-40B4-BE49-F238E27FC236}">
                <a16:creationId xmlns="" xmlns:a16="http://schemas.microsoft.com/office/drawing/2014/main" id="{1C4DFEA2-E063-CF42-B9C9-236712B3814D}"/>
              </a:ext>
            </a:extLst>
          </p:cNvPr>
          <p:cNvSpPr txBox="1">
            <a:spLocks/>
          </p:cNvSpPr>
          <p:nvPr/>
        </p:nvSpPr>
        <p:spPr>
          <a:xfrm>
            <a:off x="3405983" y="2071438"/>
            <a:ext cx="398903" cy="317219"/>
          </a:xfrm>
          <a:prstGeom prst="rect">
            <a:avLst/>
          </a:prstGeom>
        </p:spPr>
        <p:txBody>
          <a:bodyPr vert="horz" lIns="68580" tIns="34290" rIns="68580" bIns="34290" rtlCol="0" anchor="t">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s-ES_tradnl" sz="1200" b="1" spc="300" dirty="0">
                <a:solidFill>
                  <a:srgbClr val="88C136"/>
                </a:solidFill>
                <a:latin typeface="Calibri"/>
                <a:cs typeface="Calibri"/>
              </a:rPr>
              <a:t>2.</a:t>
            </a:r>
            <a:endParaRPr lang="es-CO" sz="1200" spc="300" dirty="0">
              <a:solidFill>
                <a:srgbClr val="88C136"/>
              </a:solidFill>
            </a:endParaRPr>
          </a:p>
        </p:txBody>
      </p:sp>
      <p:sp>
        <p:nvSpPr>
          <p:cNvPr id="15" name="Rectángulo 14">
            <a:extLst>
              <a:ext uri="{FF2B5EF4-FFF2-40B4-BE49-F238E27FC236}">
                <a16:creationId xmlns="" xmlns:a16="http://schemas.microsoft.com/office/drawing/2014/main" id="{C2E585B8-E09F-7A40-8F41-B0B1BBD08ADA}"/>
              </a:ext>
            </a:extLst>
          </p:cNvPr>
          <p:cNvSpPr/>
          <p:nvPr/>
        </p:nvSpPr>
        <p:spPr>
          <a:xfrm>
            <a:off x="3602363" y="2059656"/>
            <a:ext cx="3881911" cy="461665"/>
          </a:xfrm>
          <a:prstGeom prst="rect">
            <a:avLst/>
          </a:prstGeom>
          <a:noFill/>
        </p:spPr>
        <p:txBody>
          <a:bodyPr wrap="square" rtlCol="0">
            <a:spAutoFit/>
          </a:bodyPr>
          <a:lstStyle/>
          <a:p>
            <a:pPr algn="just"/>
            <a:r>
              <a:rPr lang="es-CO" sz="1200" dirty="0">
                <a:solidFill>
                  <a:schemeClr val="tx1">
                    <a:lumMod val="65000"/>
                    <a:lumOff val="35000"/>
                  </a:schemeClr>
                </a:solidFill>
              </a:rPr>
              <a:t>Diferencias con metodologías tradicionales de </a:t>
            </a:r>
            <a:endParaRPr lang="es-CO" sz="1200" dirty="0" smtClean="0">
              <a:solidFill>
                <a:schemeClr val="tx1">
                  <a:lumMod val="65000"/>
                  <a:lumOff val="35000"/>
                </a:schemeClr>
              </a:solidFill>
            </a:endParaRPr>
          </a:p>
          <a:p>
            <a:pPr algn="just"/>
            <a:r>
              <a:rPr lang="es-CO" sz="1200" dirty="0" smtClean="0">
                <a:solidFill>
                  <a:schemeClr val="tx1">
                    <a:lumMod val="65000"/>
                    <a:lumOff val="35000"/>
                  </a:schemeClr>
                </a:solidFill>
              </a:rPr>
              <a:t>gestión </a:t>
            </a:r>
            <a:r>
              <a:rPr lang="es-CO" sz="1200" dirty="0">
                <a:solidFill>
                  <a:schemeClr val="tx1">
                    <a:lumMod val="65000"/>
                    <a:lumOff val="35000"/>
                  </a:schemeClr>
                </a:solidFill>
              </a:rPr>
              <a:t>de proyectos</a:t>
            </a:r>
          </a:p>
        </p:txBody>
      </p:sp>
      <p:sp>
        <p:nvSpPr>
          <p:cNvPr id="18" name="Título 1">
            <a:extLst>
              <a:ext uri="{FF2B5EF4-FFF2-40B4-BE49-F238E27FC236}">
                <a16:creationId xmlns="" xmlns:a16="http://schemas.microsoft.com/office/drawing/2014/main" id="{CF083BA4-46E8-E748-B6AD-DFF0AAA2E5FB}"/>
              </a:ext>
            </a:extLst>
          </p:cNvPr>
          <p:cNvSpPr txBox="1">
            <a:spLocks/>
          </p:cNvSpPr>
          <p:nvPr/>
        </p:nvSpPr>
        <p:spPr>
          <a:xfrm>
            <a:off x="3405983" y="2718065"/>
            <a:ext cx="398903" cy="317219"/>
          </a:xfrm>
          <a:prstGeom prst="rect">
            <a:avLst/>
          </a:prstGeom>
        </p:spPr>
        <p:txBody>
          <a:bodyPr vert="horz" lIns="68580" tIns="34290" rIns="68580" bIns="34290" rtlCol="0" anchor="t">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s-ES_tradnl" sz="1200" b="1" spc="300" dirty="0">
                <a:solidFill>
                  <a:srgbClr val="88C136"/>
                </a:solidFill>
                <a:latin typeface="Calibri"/>
                <a:cs typeface="Calibri"/>
              </a:rPr>
              <a:t>3.</a:t>
            </a:r>
            <a:endParaRPr lang="es-CO" sz="1200" spc="300" dirty="0">
              <a:solidFill>
                <a:srgbClr val="88C136"/>
              </a:solidFill>
            </a:endParaRPr>
          </a:p>
        </p:txBody>
      </p:sp>
      <p:sp>
        <p:nvSpPr>
          <p:cNvPr id="19" name="Rectángulo 18">
            <a:extLst>
              <a:ext uri="{FF2B5EF4-FFF2-40B4-BE49-F238E27FC236}">
                <a16:creationId xmlns="" xmlns:a16="http://schemas.microsoft.com/office/drawing/2014/main" id="{55641B74-81FB-0C48-9B6B-963629049069}"/>
              </a:ext>
            </a:extLst>
          </p:cNvPr>
          <p:cNvSpPr/>
          <p:nvPr/>
        </p:nvSpPr>
        <p:spPr>
          <a:xfrm>
            <a:off x="3602363" y="2718065"/>
            <a:ext cx="3881911" cy="276999"/>
          </a:xfrm>
          <a:prstGeom prst="rect">
            <a:avLst/>
          </a:prstGeom>
          <a:noFill/>
        </p:spPr>
        <p:txBody>
          <a:bodyPr wrap="square" rtlCol="0">
            <a:spAutoFit/>
          </a:bodyPr>
          <a:lstStyle/>
          <a:p>
            <a:pPr algn="just"/>
            <a:r>
              <a:rPr lang="es-CO" sz="1200" dirty="0">
                <a:solidFill>
                  <a:schemeClr val="tx1">
                    <a:lumMod val="65000"/>
                    <a:lumOff val="35000"/>
                  </a:schemeClr>
                </a:solidFill>
              </a:rPr>
              <a:t>Los roles por desarrollar en las metodologías ágiles</a:t>
            </a:r>
          </a:p>
        </p:txBody>
      </p:sp>
    </p:spTree>
    <p:extLst>
      <p:ext uri="{BB962C8B-B14F-4D97-AF65-F5344CB8AC3E}">
        <p14:creationId xmlns:p14="http://schemas.microsoft.com/office/powerpoint/2010/main" val="352014949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 xmlns:a16="http://schemas.microsoft.com/office/drawing/2014/main" id="{9BCF6447-11E3-CF49-A591-DEA08FC4D604}"/>
              </a:ext>
            </a:extLst>
          </p:cNvPr>
          <p:cNvPicPr>
            <a:picLocks noChangeAspect="1"/>
          </p:cNvPicPr>
          <p:nvPr/>
        </p:nvPicPr>
        <p:blipFill>
          <a:blip r:embed="rId2"/>
          <a:stretch>
            <a:fillRect/>
          </a:stretch>
        </p:blipFill>
        <p:spPr>
          <a:xfrm>
            <a:off x="7912100" y="0"/>
            <a:ext cx="1231900" cy="1320800"/>
          </a:xfrm>
          <a:prstGeom prst="rect">
            <a:avLst/>
          </a:prstGeom>
        </p:spPr>
      </p:pic>
      <p:pic>
        <p:nvPicPr>
          <p:cNvPr id="7" name="Imagen 6">
            <a:extLst>
              <a:ext uri="{FF2B5EF4-FFF2-40B4-BE49-F238E27FC236}">
                <a16:creationId xmlns="" xmlns:a16="http://schemas.microsoft.com/office/drawing/2014/main" id="{BC413FE9-1E68-574C-A7EE-A92A03884E4E}"/>
              </a:ext>
            </a:extLst>
          </p:cNvPr>
          <p:cNvPicPr>
            <a:picLocks noChangeAspect="1"/>
          </p:cNvPicPr>
          <p:nvPr/>
        </p:nvPicPr>
        <p:blipFill>
          <a:blip r:embed="rId3"/>
          <a:stretch>
            <a:fillRect/>
          </a:stretch>
        </p:blipFill>
        <p:spPr>
          <a:xfrm>
            <a:off x="12487" y="2041076"/>
            <a:ext cx="9131300" cy="3098800"/>
          </a:xfrm>
          <a:prstGeom prst="rect">
            <a:avLst/>
          </a:prstGeom>
        </p:spPr>
      </p:pic>
      <p:sp>
        <p:nvSpPr>
          <p:cNvPr id="6" name="CuadroTexto 5"/>
          <p:cNvSpPr txBox="1"/>
          <p:nvPr/>
        </p:nvSpPr>
        <p:spPr>
          <a:xfrm>
            <a:off x="765907" y="570523"/>
            <a:ext cx="1628266" cy="300082"/>
          </a:xfrm>
          <a:prstGeom prst="rect">
            <a:avLst/>
          </a:prstGeom>
          <a:noFill/>
        </p:spPr>
        <p:txBody>
          <a:bodyPr wrap="none" rtlCol="0">
            <a:spAutoFit/>
          </a:bodyPr>
          <a:lstStyle/>
          <a:p>
            <a:r>
              <a:rPr lang="es-CO" dirty="0" smtClean="0"/>
              <a:t>Video 02_trello.mp4</a:t>
            </a:r>
            <a:endParaRPr lang="es-CO" dirty="0"/>
          </a:p>
        </p:txBody>
      </p:sp>
    </p:spTree>
    <p:extLst>
      <p:ext uri="{BB962C8B-B14F-4D97-AF65-F5344CB8AC3E}">
        <p14:creationId xmlns:p14="http://schemas.microsoft.com/office/powerpoint/2010/main" val="226154737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Imagen 8">
            <a:extLst>
              <a:ext uri="{FF2B5EF4-FFF2-40B4-BE49-F238E27FC236}">
                <a16:creationId xmlns="" xmlns:a16="http://schemas.microsoft.com/office/drawing/2014/main" id="{EA799A81-8F97-9440-B393-42FAF4B594EB}"/>
              </a:ext>
            </a:extLst>
          </p:cNvPr>
          <p:cNvPicPr>
            <a:picLocks noChangeAspect="1"/>
          </p:cNvPicPr>
          <p:nvPr/>
        </p:nvPicPr>
        <p:blipFill>
          <a:blip r:embed="rId2"/>
          <a:stretch>
            <a:fillRect/>
          </a:stretch>
        </p:blipFill>
        <p:spPr>
          <a:xfrm>
            <a:off x="6350" y="2041076"/>
            <a:ext cx="9131300" cy="3098800"/>
          </a:xfrm>
          <a:prstGeom prst="rect">
            <a:avLst/>
          </a:prstGeom>
        </p:spPr>
      </p:pic>
      <p:sp>
        <p:nvSpPr>
          <p:cNvPr id="4" name="Rectángulo 3">
            <a:extLst>
              <a:ext uri="{FF2B5EF4-FFF2-40B4-BE49-F238E27FC236}">
                <a16:creationId xmlns="" xmlns:a16="http://schemas.microsoft.com/office/drawing/2014/main" id="{CD5D648A-E0FD-5446-93A5-C43B81B1547A}"/>
              </a:ext>
            </a:extLst>
          </p:cNvPr>
          <p:cNvSpPr/>
          <p:nvPr/>
        </p:nvSpPr>
        <p:spPr>
          <a:xfrm>
            <a:off x="1860063" y="2180380"/>
            <a:ext cx="5306645" cy="830997"/>
          </a:xfrm>
          <a:prstGeom prst="rect">
            <a:avLst/>
          </a:prstGeom>
          <a:noFill/>
        </p:spPr>
        <p:txBody>
          <a:bodyPr wrap="square" rtlCol="0">
            <a:spAutoFit/>
          </a:bodyPr>
          <a:lstStyle/>
          <a:p>
            <a:pPr fontAlgn="base"/>
            <a:r>
              <a:rPr lang="es-CO" sz="1600" dirty="0"/>
              <a:t>Jira Software está diseñado para que todos los miembros de tu equipo de software puedan planificar </a:t>
            </a:r>
            <a:r>
              <a:rPr lang="es-CO" sz="1600" dirty="0" smtClean="0"/>
              <a:t>y publicar </a:t>
            </a:r>
            <a:r>
              <a:rPr lang="es-CO" sz="1600" dirty="0"/>
              <a:t>un magnífico software, así como realizar un seguimiento de él.</a:t>
            </a:r>
          </a:p>
        </p:txBody>
      </p:sp>
      <p:pic>
        <p:nvPicPr>
          <p:cNvPr id="7" name="Imagen 6">
            <a:extLst>
              <a:ext uri="{FF2B5EF4-FFF2-40B4-BE49-F238E27FC236}">
                <a16:creationId xmlns="" xmlns:a16="http://schemas.microsoft.com/office/drawing/2014/main" id="{05D9DCF8-D074-7649-96C0-0745ABBEB529}"/>
              </a:ext>
            </a:extLst>
          </p:cNvPr>
          <p:cNvPicPr>
            <a:picLocks noChangeAspect="1"/>
          </p:cNvPicPr>
          <p:nvPr/>
        </p:nvPicPr>
        <p:blipFill>
          <a:blip r:embed="rId3"/>
          <a:stretch>
            <a:fillRect/>
          </a:stretch>
        </p:blipFill>
        <p:spPr>
          <a:xfrm>
            <a:off x="7912100" y="0"/>
            <a:ext cx="1231900" cy="1320800"/>
          </a:xfrm>
          <a:prstGeom prst="rect">
            <a:avLst/>
          </a:prstGeom>
        </p:spPr>
      </p:pic>
      <p:sp>
        <p:nvSpPr>
          <p:cNvPr id="2" name="AutoShape 2" descr="Resultado de imagen para slack"/>
          <p:cNvSpPr>
            <a:spLocks noChangeAspect="1" noChangeArrowheads="1"/>
          </p:cNvSpPr>
          <p:nvPr/>
        </p:nvSpPr>
        <p:spPr bwMode="auto">
          <a:xfrm>
            <a:off x="155575" y="-144463"/>
            <a:ext cx="1868610" cy="186861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pic>
        <p:nvPicPr>
          <p:cNvPr id="3" name="Imagen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36681" y="1141119"/>
            <a:ext cx="1783442" cy="891721"/>
          </a:xfrm>
          <a:prstGeom prst="rect">
            <a:avLst/>
          </a:prstGeom>
        </p:spPr>
      </p:pic>
      <p:sp>
        <p:nvSpPr>
          <p:cNvPr id="5" name="Rectángulo 4"/>
          <p:cNvSpPr/>
          <p:nvPr/>
        </p:nvSpPr>
        <p:spPr>
          <a:xfrm>
            <a:off x="3720123" y="1660605"/>
            <a:ext cx="2850845" cy="300082"/>
          </a:xfrm>
          <a:prstGeom prst="rect">
            <a:avLst/>
          </a:prstGeom>
        </p:spPr>
        <p:txBody>
          <a:bodyPr wrap="none">
            <a:spAutoFit/>
          </a:bodyPr>
          <a:lstStyle/>
          <a:p>
            <a:r>
              <a:rPr lang="es-CO" dirty="0"/>
              <a:t>https://es.atlassian.com/software/jira</a:t>
            </a:r>
          </a:p>
        </p:txBody>
      </p:sp>
    </p:spTree>
    <p:extLst>
      <p:ext uri="{BB962C8B-B14F-4D97-AF65-F5344CB8AC3E}">
        <p14:creationId xmlns:p14="http://schemas.microsoft.com/office/powerpoint/2010/main" val="360275361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 xmlns:a16="http://schemas.microsoft.com/office/drawing/2014/main" id="{9BCF6447-11E3-CF49-A591-DEA08FC4D604}"/>
              </a:ext>
            </a:extLst>
          </p:cNvPr>
          <p:cNvPicPr>
            <a:picLocks noChangeAspect="1"/>
          </p:cNvPicPr>
          <p:nvPr/>
        </p:nvPicPr>
        <p:blipFill>
          <a:blip r:embed="rId2"/>
          <a:stretch>
            <a:fillRect/>
          </a:stretch>
        </p:blipFill>
        <p:spPr>
          <a:xfrm>
            <a:off x="7912100" y="0"/>
            <a:ext cx="1231900" cy="1320800"/>
          </a:xfrm>
          <a:prstGeom prst="rect">
            <a:avLst/>
          </a:prstGeom>
        </p:spPr>
      </p:pic>
      <p:pic>
        <p:nvPicPr>
          <p:cNvPr id="7" name="Imagen 6">
            <a:extLst>
              <a:ext uri="{FF2B5EF4-FFF2-40B4-BE49-F238E27FC236}">
                <a16:creationId xmlns="" xmlns:a16="http://schemas.microsoft.com/office/drawing/2014/main" id="{BC413FE9-1E68-574C-A7EE-A92A03884E4E}"/>
              </a:ext>
            </a:extLst>
          </p:cNvPr>
          <p:cNvPicPr>
            <a:picLocks noChangeAspect="1"/>
          </p:cNvPicPr>
          <p:nvPr/>
        </p:nvPicPr>
        <p:blipFill>
          <a:blip r:embed="rId3"/>
          <a:stretch>
            <a:fillRect/>
          </a:stretch>
        </p:blipFill>
        <p:spPr>
          <a:xfrm>
            <a:off x="12487" y="2041076"/>
            <a:ext cx="9131300" cy="3098800"/>
          </a:xfrm>
          <a:prstGeom prst="rect">
            <a:avLst/>
          </a:prstGeom>
        </p:spPr>
      </p:pic>
      <p:sp>
        <p:nvSpPr>
          <p:cNvPr id="2" name="Rectángulo 1"/>
          <p:cNvSpPr/>
          <p:nvPr/>
        </p:nvSpPr>
        <p:spPr>
          <a:xfrm>
            <a:off x="580992" y="354862"/>
            <a:ext cx="1030731" cy="300082"/>
          </a:xfrm>
          <a:prstGeom prst="rect">
            <a:avLst/>
          </a:prstGeom>
        </p:spPr>
        <p:txBody>
          <a:bodyPr wrap="none">
            <a:spAutoFit/>
          </a:bodyPr>
          <a:lstStyle/>
          <a:p>
            <a:r>
              <a:rPr lang="es-CO" dirty="0" smtClean="0"/>
              <a:t>03_jira.mp4</a:t>
            </a:r>
            <a:endParaRPr lang="es-CO" dirty="0"/>
          </a:p>
        </p:txBody>
      </p:sp>
    </p:spTree>
    <p:extLst>
      <p:ext uri="{BB962C8B-B14F-4D97-AF65-F5344CB8AC3E}">
        <p14:creationId xmlns:p14="http://schemas.microsoft.com/office/powerpoint/2010/main" val="302393646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Imagen 8">
            <a:extLst>
              <a:ext uri="{FF2B5EF4-FFF2-40B4-BE49-F238E27FC236}">
                <a16:creationId xmlns="" xmlns:a16="http://schemas.microsoft.com/office/drawing/2014/main" id="{EA799A81-8F97-9440-B393-42FAF4B594EB}"/>
              </a:ext>
            </a:extLst>
          </p:cNvPr>
          <p:cNvPicPr>
            <a:picLocks noChangeAspect="1"/>
          </p:cNvPicPr>
          <p:nvPr/>
        </p:nvPicPr>
        <p:blipFill>
          <a:blip r:embed="rId2"/>
          <a:stretch>
            <a:fillRect/>
          </a:stretch>
        </p:blipFill>
        <p:spPr>
          <a:xfrm>
            <a:off x="6350" y="2041076"/>
            <a:ext cx="9131300" cy="3098800"/>
          </a:xfrm>
          <a:prstGeom prst="rect">
            <a:avLst/>
          </a:prstGeom>
        </p:spPr>
      </p:pic>
      <p:sp>
        <p:nvSpPr>
          <p:cNvPr id="4" name="Rectángulo 3">
            <a:extLst>
              <a:ext uri="{FF2B5EF4-FFF2-40B4-BE49-F238E27FC236}">
                <a16:creationId xmlns="" xmlns:a16="http://schemas.microsoft.com/office/drawing/2014/main" id="{CD5D648A-E0FD-5446-93A5-C43B81B1547A}"/>
              </a:ext>
            </a:extLst>
          </p:cNvPr>
          <p:cNvSpPr/>
          <p:nvPr/>
        </p:nvSpPr>
        <p:spPr>
          <a:xfrm>
            <a:off x="1860063" y="2180380"/>
            <a:ext cx="5306645" cy="830997"/>
          </a:xfrm>
          <a:prstGeom prst="rect">
            <a:avLst/>
          </a:prstGeom>
          <a:noFill/>
        </p:spPr>
        <p:txBody>
          <a:bodyPr wrap="square" rtlCol="0">
            <a:spAutoFit/>
          </a:bodyPr>
          <a:lstStyle/>
          <a:p>
            <a:pPr fontAlgn="base"/>
            <a:r>
              <a:rPr lang="es-CO" sz="1600" dirty="0" err="1"/>
              <a:t>GitHub</a:t>
            </a:r>
            <a:r>
              <a:rPr lang="es-CO" sz="1600" dirty="0"/>
              <a:t> es una forja para alojar proyectos utilizando el sistema de control de versiones </a:t>
            </a:r>
            <a:r>
              <a:rPr lang="es-CO" sz="1600" dirty="0" err="1"/>
              <a:t>Git</a:t>
            </a:r>
            <a:r>
              <a:rPr lang="es-CO" sz="1600" dirty="0"/>
              <a:t>. Se utiliza principalmente para la creación de código fuente de programas de computadora.</a:t>
            </a:r>
            <a:r>
              <a:rPr lang="es-CO" sz="1200" dirty="0"/>
              <a:t> </a:t>
            </a:r>
          </a:p>
        </p:txBody>
      </p:sp>
      <p:pic>
        <p:nvPicPr>
          <p:cNvPr id="7" name="Imagen 6">
            <a:extLst>
              <a:ext uri="{FF2B5EF4-FFF2-40B4-BE49-F238E27FC236}">
                <a16:creationId xmlns="" xmlns:a16="http://schemas.microsoft.com/office/drawing/2014/main" id="{05D9DCF8-D074-7649-96C0-0745ABBEB529}"/>
              </a:ext>
            </a:extLst>
          </p:cNvPr>
          <p:cNvPicPr>
            <a:picLocks noChangeAspect="1"/>
          </p:cNvPicPr>
          <p:nvPr/>
        </p:nvPicPr>
        <p:blipFill>
          <a:blip r:embed="rId3"/>
          <a:stretch>
            <a:fillRect/>
          </a:stretch>
        </p:blipFill>
        <p:spPr>
          <a:xfrm>
            <a:off x="7912100" y="0"/>
            <a:ext cx="1231900" cy="1320800"/>
          </a:xfrm>
          <a:prstGeom prst="rect">
            <a:avLst/>
          </a:prstGeom>
        </p:spPr>
      </p:pic>
      <p:sp>
        <p:nvSpPr>
          <p:cNvPr id="2" name="AutoShape 2" descr="Resultado de imagen para slack"/>
          <p:cNvSpPr>
            <a:spLocks noChangeAspect="1" noChangeArrowheads="1"/>
          </p:cNvSpPr>
          <p:nvPr/>
        </p:nvSpPr>
        <p:spPr bwMode="auto">
          <a:xfrm>
            <a:off x="155575" y="-144463"/>
            <a:ext cx="1868610" cy="186861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pic>
        <p:nvPicPr>
          <p:cNvPr id="3" name="Imagen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36681" y="1449666"/>
            <a:ext cx="1783442" cy="661062"/>
          </a:xfrm>
          <a:prstGeom prst="rect">
            <a:avLst/>
          </a:prstGeom>
        </p:spPr>
      </p:pic>
      <p:sp>
        <p:nvSpPr>
          <p:cNvPr id="5" name="Rectángulo 4"/>
          <p:cNvSpPr/>
          <p:nvPr/>
        </p:nvSpPr>
        <p:spPr>
          <a:xfrm>
            <a:off x="3720123" y="1660605"/>
            <a:ext cx="1589281" cy="300082"/>
          </a:xfrm>
          <a:prstGeom prst="rect">
            <a:avLst/>
          </a:prstGeom>
        </p:spPr>
        <p:txBody>
          <a:bodyPr wrap="none">
            <a:spAutoFit/>
          </a:bodyPr>
          <a:lstStyle/>
          <a:p>
            <a:r>
              <a:rPr lang="es-CO" dirty="0"/>
              <a:t>https://github.com/</a:t>
            </a:r>
          </a:p>
        </p:txBody>
      </p:sp>
    </p:spTree>
    <p:extLst>
      <p:ext uri="{BB962C8B-B14F-4D97-AF65-F5344CB8AC3E}">
        <p14:creationId xmlns:p14="http://schemas.microsoft.com/office/powerpoint/2010/main" val="318105840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 xmlns:a16="http://schemas.microsoft.com/office/drawing/2014/main" id="{9BCF6447-11E3-CF49-A591-DEA08FC4D604}"/>
              </a:ext>
            </a:extLst>
          </p:cNvPr>
          <p:cNvPicPr>
            <a:picLocks noChangeAspect="1"/>
          </p:cNvPicPr>
          <p:nvPr/>
        </p:nvPicPr>
        <p:blipFill>
          <a:blip r:embed="rId2"/>
          <a:stretch>
            <a:fillRect/>
          </a:stretch>
        </p:blipFill>
        <p:spPr>
          <a:xfrm>
            <a:off x="7912100" y="0"/>
            <a:ext cx="1231900" cy="1320800"/>
          </a:xfrm>
          <a:prstGeom prst="rect">
            <a:avLst/>
          </a:prstGeom>
        </p:spPr>
      </p:pic>
      <p:pic>
        <p:nvPicPr>
          <p:cNvPr id="7" name="Imagen 6">
            <a:extLst>
              <a:ext uri="{FF2B5EF4-FFF2-40B4-BE49-F238E27FC236}">
                <a16:creationId xmlns="" xmlns:a16="http://schemas.microsoft.com/office/drawing/2014/main" id="{BC413FE9-1E68-574C-A7EE-A92A03884E4E}"/>
              </a:ext>
            </a:extLst>
          </p:cNvPr>
          <p:cNvPicPr>
            <a:picLocks noChangeAspect="1"/>
          </p:cNvPicPr>
          <p:nvPr/>
        </p:nvPicPr>
        <p:blipFill>
          <a:blip r:embed="rId3"/>
          <a:stretch>
            <a:fillRect/>
          </a:stretch>
        </p:blipFill>
        <p:spPr>
          <a:xfrm>
            <a:off x="12487" y="2041076"/>
            <a:ext cx="9131300" cy="3098800"/>
          </a:xfrm>
          <a:prstGeom prst="rect">
            <a:avLst/>
          </a:prstGeom>
        </p:spPr>
      </p:pic>
      <p:sp>
        <p:nvSpPr>
          <p:cNvPr id="3" name="Rectángulo 2"/>
          <p:cNvSpPr/>
          <p:nvPr/>
        </p:nvSpPr>
        <p:spPr>
          <a:xfrm>
            <a:off x="471576" y="351442"/>
            <a:ext cx="1261884" cy="300082"/>
          </a:xfrm>
          <a:prstGeom prst="rect">
            <a:avLst/>
          </a:prstGeom>
        </p:spPr>
        <p:txBody>
          <a:bodyPr wrap="none">
            <a:spAutoFit/>
          </a:bodyPr>
          <a:lstStyle/>
          <a:p>
            <a:r>
              <a:rPr lang="es-CO" dirty="0" smtClean="0"/>
              <a:t>04_github.mp4</a:t>
            </a:r>
            <a:endParaRPr lang="es-CO" dirty="0"/>
          </a:p>
        </p:txBody>
      </p:sp>
    </p:spTree>
    <p:extLst>
      <p:ext uri="{BB962C8B-B14F-4D97-AF65-F5344CB8AC3E}">
        <p14:creationId xmlns:p14="http://schemas.microsoft.com/office/powerpoint/2010/main" val="403714123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Imagen 8">
            <a:extLst>
              <a:ext uri="{FF2B5EF4-FFF2-40B4-BE49-F238E27FC236}">
                <a16:creationId xmlns="" xmlns:a16="http://schemas.microsoft.com/office/drawing/2014/main" id="{EA799A81-8F97-9440-B393-42FAF4B594EB}"/>
              </a:ext>
            </a:extLst>
          </p:cNvPr>
          <p:cNvPicPr>
            <a:picLocks noChangeAspect="1"/>
          </p:cNvPicPr>
          <p:nvPr/>
        </p:nvPicPr>
        <p:blipFill>
          <a:blip r:embed="rId2"/>
          <a:stretch>
            <a:fillRect/>
          </a:stretch>
        </p:blipFill>
        <p:spPr>
          <a:xfrm>
            <a:off x="6350" y="2041076"/>
            <a:ext cx="9131300" cy="3098800"/>
          </a:xfrm>
          <a:prstGeom prst="rect">
            <a:avLst/>
          </a:prstGeom>
        </p:spPr>
      </p:pic>
      <p:sp>
        <p:nvSpPr>
          <p:cNvPr id="4" name="Rectángulo 3">
            <a:extLst>
              <a:ext uri="{FF2B5EF4-FFF2-40B4-BE49-F238E27FC236}">
                <a16:creationId xmlns="" xmlns:a16="http://schemas.microsoft.com/office/drawing/2014/main" id="{CD5D648A-E0FD-5446-93A5-C43B81B1547A}"/>
              </a:ext>
            </a:extLst>
          </p:cNvPr>
          <p:cNvSpPr/>
          <p:nvPr/>
        </p:nvSpPr>
        <p:spPr>
          <a:xfrm>
            <a:off x="1860063" y="2180380"/>
            <a:ext cx="5306645" cy="830997"/>
          </a:xfrm>
          <a:prstGeom prst="rect">
            <a:avLst/>
          </a:prstGeom>
          <a:noFill/>
        </p:spPr>
        <p:txBody>
          <a:bodyPr wrap="square" rtlCol="0">
            <a:spAutoFit/>
          </a:bodyPr>
          <a:lstStyle/>
          <a:p>
            <a:pPr fontAlgn="base"/>
            <a:r>
              <a:rPr lang="es-CO" sz="1600" dirty="0"/>
              <a:t>Google </a:t>
            </a:r>
            <a:r>
              <a:rPr lang="es-CO" sz="1600" dirty="0" err="1"/>
              <a:t>Keep</a:t>
            </a:r>
            <a:r>
              <a:rPr lang="es-CO" sz="1600" dirty="0"/>
              <a:t> es una aplicación desarrollada por Google Inc. que permite organizar la información personal a través del archivo de notas.</a:t>
            </a:r>
          </a:p>
        </p:txBody>
      </p:sp>
      <p:pic>
        <p:nvPicPr>
          <p:cNvPr id="7" name="Imagen 6">
            <a:extLst>
              <a:ext uri="{FF2B5EF4-FFF2-40B4-BE49-F238E27FC236}">
                <a16:creationId xmlns="" xmlns:a16="http://schemas.microsoft.com/office/drawing/2014/main" id="{05D9DCF8-D074-7649-96C0-0745ABBEB529}"/>
              </a:ext>
            </a:extLst>
          </p:cNvPr>
          <p:cNvPicPr>
            <a:picLocks noChangeAspect="1"/>
          </p:cNvPicPr>
          <p:nvPr/>
        </p:nvPicPr>
        <p:blipFill>
          <a:blip r:embed="rId3"/>
          <a:stretch>
            <a:fillRect/>
          </a:stretch>
        </p:blipFill>
        <p:spPr>
          <a:xfrm>
            <a:off x="7912100" y="0"/>
            <a:ext cx="1231900" cy="1320800"/>
          </a:xfrm>
          <a:prstGeom prst="rect">
            <a:avLst/>
          </a:prstGeom>
        </p:spPr>
      </p:pic>
      <p:sp>
        <p:nvSpPr>
          <p:cNvPr id="2" name="AutoShape 2" descr="Resultado de imagen para slack"/>
          <p:cNvSpPr>
            <a:spLocks noChangeAspect="1" noChangeArrowheads="1"/>
          </p:cNvSpPr>
          <p:nvPr/>
        </p:nvSpPr>
        <p:spPr bwMode="auto">
          <a:xfrm>
            <a:off x="155575" y="-144463"/>
            <a:ext cx="1868610" cy="186861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pic>
        <p:nvPicPr>
          <p:cNvPr id="3" name="Imagen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24185" y="725887"/>
            <a:ext cx="1384841" cy="1384841"/>
          </a:xfrm>
          <a:prstGeom prst="rect">
            <a:avLst/>
          </a:prstGeom>
        </p:spPr>
      </p:pic>
      <p:sp>
        <p:nvSpPr>
          <p:cNvPr id="5" name="Rectángulo 4"/>
          <p:cNvSpPr/>
          <p:nvPr/>
        </p:nvSpPr>
        <p:spPr>
          <a:xfrm>
            <a:off x="3720123" y="1660605"/>
            <a:ext cx="1925592" cy="300082"/>
          </a:xfrm>
          <a:prstGeom prst="rect">
            <a:avLst/>
          </a:prstGeom>
        </p:spPr>
        <p:txBody>
          <a:bodyPr wrap="none">
            <a:spAutoFit/>
          </a:bodyPr>
          <a:lstStyle/>
          <a:p>
            <a:r>
              <a:rPr lang="es-CO" dirty="0"/>
              <a:t>https://keep.google.com</a:t>
            </a:r>
          </a:p>
        </p:txBody>
      </p:sp>
    </p:spTree>
    <p:extLst>
      <p:ext uri="{BB962C8B-B14F-4D97-AF65-F5344CB8AC3E}">
        <p14:creationId xmlns:p14="http://schemas.microsoft.com/office/powerpoint/2010/main" val="277658314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 xmlns:a16="http://schemas.microsoft.com/office/drawing/2014/main" id="{9BCF6447-11E3-CF49-A591-DEA08FC4D604}"/>
              </a:ext>
            </a:extLst>
          </p:cNvPr>
          <p:cNvPicPr>
            <a:picLocks noChangeAspect="1"/>
          </p:cNvPicPr>
          <p:nvPr/>
        </p:nvPicPr>
        <p:blipFill>
          <a:blip r:embed="rId2"/>
          <a:stretch>
            <a:fillRect/>
          </a:stretch>
        </p:blipFill>
        <p:spPr>
          <a:xfrm>
            <a:off x="7912100" y="0"/>
            <a:ext cx="1231900" cy="1320800"/>
          </a:xfrm>
          <a:prstGeom prst="rect">
            <a:avLst/>
          </a:prstGeom>
        </p:spPr>
      </p:pic>
      <p:pic>
        <p:nvPicPr>
          <p:cNvPr id="7" name="Imagen 6">
            <a:extLst>
              <a:ext uri="{FF2B5EF4-FFF2-40B4-BE49-F238E27FC236}">
                <a16:creationId xmlns="" xmlns:a16="http://schemas.microsoft.com/office/drawing/2014/main" id="{BC413FE9-1E68-574C-A7EE-A92A03884E4E}"/>
              </a:ext>
            </a:extLst>
          </p:cNvPr>
          <p:cNvPicPr>
            <a:picLocks noChangeAspect="1"/>
          </p:cNvPicPr>
          <p:nvPr/>
        </p:nvPicPr>
        <p:blipFill>
          <a:blip r:embed="rId3"/>
          <a:stretch>
            <a:fillRect/>
          </a:stretch>
        </p:blipFill>
        <p:spPr>
          <a:xfrm>
            <a:off x="12487" y="2041076"/>
            <a:ext cx="9131300" cy="3098800"/>
          </a:xfrm>
          <a:prstGeom prst="rect">
            <a:avLst/>
          </a:prstGeom>
        </p:spPr>
      </p:pic>
      <p:sp>
        <p:nvSpPr>
          <p:cNvPr id="2" name="Rectángulo 1"/>
          <p:cNvSpPr/>
          <p:nvPr/>
        </p:nvSpPr>
        <p:spPr>
          <a:xfrm>
            <a:off x="416320" y="264663"/>
            <a:ext cx="2130391" cy="300082"/>
          </a:xfrm>
          <a:prstGeom prst="rect">
            <a:avLst/>
          </a:prstGeom>
        </p:spPr>
        <p:txBody>
          <a:bodyPr wrap="none">
            <a:spAutoFit/>
          </a:bodyPr>
          <a:lstStyle/>
          <a:p>
            <a:r>
              <a:rPr lang="es-CO" dirty="0" smtClean="0"/>
              <a:t>Video 05_google_keep.mp4</a:t>
            </a:r>
            <a:endParaRPr lang="es-CO" dirty="0"/>
          </a:p>
        </p:txBody>
      </p:sp>
    </p:spTree>
    <p:extLst>
      <p:ext uri="{BB962C8B-B14F-4D97-AF65-F5344CB8AC3E}">
        <p14:creationId xmlns:p14="http://schemas.microsoft.com/office/powerpoint/2010/main" val="223080644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Imagen 8">
            <a:extLst>
              <a:ext uri="{FF2B5EF4-FFF2-40B4-BE49-F238E27FC236}">
                <a16:creationId xmlns="" xmlns:a16="http://schemas.microsoft.com/office/drawing/2014/main" id="{EA799A81-8F97-9440-B393-42FAF4B594EB}"/>
              </a:ext>
            </a:extLst>
          </p:cNvPr>
          <p:cNvPicPr>
            <a:picLocks noChangeAspect="1"/>
          </p:cNvPicPr>
          <p:nvPr/>
        </p:nvPicPr>
        <p:blipFill>
          <a:blip r:embed="rId2"/>
          <a:stretch>
            <a:fillRect/>
          </a:stretch>
        </p:blipFill>
        <p:spPr>
          <a:xfrm>
            <a:off x="6350" y="2041076"/>
            <a:ext cx="9131300" cy="3098800"/>
          </a:xfrm>
          <a:prstGeom prst="rect">
            <a:avLst/>
          </a:prstGeom>
        </p:spPr>
      </p:pic>
      <p:sp>
        <p:nvSpPr>
          <p:cNvPr id="4" name="Rectángulo 3">
            <a:extLst>
              <a:ext uri="{FF2B5EF4-FFF2-40B4-BE49-F238E27FC236}">
                <a16:creationId xmlns="" xmlns:a16="http://schemas.microsoft.com/office/drawing/2014/main" id="{CD5D648A-E0FD-5446-93A5-C43B81B1547A}"/>
              </a:ext>
            </a:extLst>
          </p:cNvPr>
          <p:cNvSpPr/>
          <p:nvPr/>
        </p:nvSpPr>
        <p:spPr>
          <a:xfrm>
            <a:off x="1860063" y="2180380"/>
            <a:ext cx="5369168" cy="2062103"/>
          </a:xfrm>
          <a:prstGeom prst="rect">
            <a:avLst/>
          </a:prstGeom>
          <a:noFill/>
        </p:spPr>
        <p:txBody>
          <a:bodyPr wrap="square" rtlCol="0">
            <a:spAutoFit/>
          </a:bodyPr>
          <a:lstStyle/>
          <a:p>
            <a:pPr fontAlgn="base"/>
            <a:r>
              <a:rPr lang="es-CO" sz="1600" dirty="0"/>
              <a:t>Hay un nombre que cada vez se asocia más al </a:t>
            </a:r>
            <a:r>
              <a:rPr lang="es-CO" sz="1600" dirty="0" err="1"/>
              <a:t>prototipado</a:t>
            </a:r>
            <a:r>
              <a:rPr lang="es-CO" sz="1600" dirty="0"/>
              <a:t>: </a:t>
            </a:r>
            <a:r>
              <a:rPr lang="es-CO" sz="1600" dirty="0" err="1"/>
              <a:t>invision</a:t>
            </a:r>
            <a:r>
              <a:rPr lang="es-CO" sz="1600" dirty="0"/>
              <a:t>, una solución en la nube que mezcla </a:t>
            </a:r>
            <a:r>
              <a:rPr lang="es-CO" sz="1600" dirty="0" smtClean="0"/>
              <a:t>varios conceptos:</a:t>
            </a:r>
          </a:p>
          <a:p>
            <a:pPr fontAlgn="base"/>
            <a:endParaRPr lang="es-CO" sz="1600" dirty="0"/>
          </a:p>
          <a:p>
            <a:pPr marL="514350" lvl="1" indent="-171450" fontAlgn="base">
              <a:buFont typeface="Arial" panose="020B0604020202020204" pitchFamily="34" charset="0"/>
              <a:buChar char="•"/>
            </a:pPr>
            <a:r>
              <a:rPr lang="es-CO" sz="1600" dirty="0"/>
              <a:t>Repositorio</a:t>
            </a:r>
          </a:p>
          <a:p>
            <a:pPr marL="514350" lvl="1" indent="-171450" fontAlgn="base">
              <a:buFont typeface="Arial" panose="020B0604020202020204" pitchFamily="34" charset="0"/>
              <a:buChar char="•"/>
            </a:pPr>
            <a:r>
              <a:rPr lang="es-CO" sz="1600" dirty="0" err="1"/>
              <a:t>Mockup</a:t>
            </a:r>
            <a:endParaRPr lang="es-CO" sz="1600" dirty="0"/>
          </a:p>
          <a:p>
            <a:pPr marL="514350" lvl="1" indent="-171450" fontAlgn="base">
              <a:buFont typeface="Arial" panose="020B0604020202020204" pitchFamily="34" charset="0"/>
              <a:buChar char="•"/>
            </a:pPr>
            <a:r>
              <a:rPr lang="es-CO" sz="1600" dirty="0" smtClean="0"/>
              <a:t>Pila </a:t>
            </a:r>
            <a:r>
              <a:rPr lang="es-CO" sz="1600" dirty="0"/>
              <a:t>de tareas</a:t>
            </a:r>
          </a:p>
          <a:p>
            <a:pPr marL="514350" lvl="1" indent="-171450" fontAlgn="base">
              <a:buFont typeface="Arial" panose="020B0604020202020204" pitchFamily="34" charset="0"/>
              <a:buChar char="•"/>
            </a:pPr>
            <a:r>
              <a:rPr lang="es-CO" sz="1600" dirty="0" smtClean="0"/>
              <a:t>Gestor </a:t>
            </a:r>
            <a:r>
              <a:rPr lang="es-CO" sz="1600" dirty="0"/>
              <a:t>de comentarios</a:t>
            </a:r>
          </a:p>
          <a:p>
            <a:pPr marL="514350" lvl="1" indent="-171450" fontAlgn="base">
              <a:buFont typeface="Arial" panose="020B0604020202020204" pitchFamily="34" charset="0"/>
              <a:buChar char="•"/>
            </a:pPr>
            <a:r>
              <a:rPr lang="es-CO" sz="1600" dirty="0"/>
              <a:t>Cuadro de mandos</a:t>
            </a:r>
          </a:p>
        </p:txBody>
      </p:sp>
      <p:pic>
        <p:nvPicPr>
          <p:cNvPr id="7" name="Imagen 6">
            <a:extLst>
              <a:ext uri="{FF2B5EF4-FFF2-40B4-BE49-F238E27FC236}">
                <a16:creationId xmlns="" xmlns:a16="http://schemas.microsoft.com/office/drawing/2014/main" id="{05D9DCF8-D074-7649-96C0-0745ABBEB529}"/>
              </a:ext>
            </a:extLst>
          </p:cNvPr>
          <p:cNvPicPr>
            <a:picLocks noChangeAspect="1"/>
          </p:cNvPicPr>
          <p:nvPr/>
        </p:nvPicPr>
        <p:blipFill>
          <a:blip r:embed="rId3"/>
          <a:stretch>
            <a:fillRect/>
          </a:stretch>
        </p:blipFill>
        <p:spPr>
          <a:xfrm>
            <a:off x="7912100" y="0"/>
            <a:ext cx="1231900" cy="1320800"/>
          </a:xfrm>
          <a:prstGeom prst="rect">
            <a:avLst/>
          </a:prstGeom>
        </p:spPr>
      </p:pic>
      <p:sp>
        <p:nvSpPr>
          <p:cNvPr id="2" name="AutoShape 2" descr="Resultado de imagen para slack"/>
          <p:cNvSpPr>
            <a:spLocks noChangeAspect="1" noChangeArrowheads="1"/>
          </p:cNvSpPr>
          <p:nvPr/>
        </p:nvSpPr>
        <p:spPr bwMode="auto">
          <a:xfrm>
            <a:off x="155575" y="-144463"/>
            <a:ext cx="1868610" cy="186861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pic>
        <p:nvPicPr>
          <p:cNvPr id="3" name="Imagen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24185" y="1314594"/>
            <a:ext cx="1384841" cy="819118"/>
          </a:xfrm>
          <a:prstGeom prst="rect">
            <a:avLst/>
          </a:prstGeom>
        </p:spPr>
      </p:pic>
      <p:sp>
        <p:nvSpPr>
          <p:cNvPr id="5" name="Rectángulo 4"/>
          <p:cNvSpPr/>
          <p:nvPr/>
        </p:nvSpPr>
        <p:spPr>
          <a:xfrm>
            <a:off x="3720123" y="1660605"/>
            <a:ext cx="2345899" cy="300082"/>
          </a:xfrm>
          <a:prstGeom prst="rect">
            <a:avLst/>
          </a:prstGeom>
        </p:spPr>
        <p:txBody>
          <a:bodyPr wrap="none">
            <a:spAutoFit/>
          </a:bodyPr>
          <a:lstStyle/>
          <a:p>
            <a:r>
              <a:rPr lang="es-CO" dirty="0"/>
              <a:t>https://www.invisionapp.com/</a:t>
            </a:r>
          </a:p>
        </p:txBody>
      </p:sp>
    </p:spTree>
    <p:extLst>
      <p:ext uri="{BB962C8B-B14F-4D97-AF65-F5344CB8AC3E}">
        <p14:creationId xmlns:p14="http://schemas.microsoft.com/office/powerpoint/2010/main" val="165999244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 xmlns:a16="http://schemas.microsoft.com/office/drawing/2014/main" id="{9BCF6447-11E3-CF49-A591-DEA08FC4D604}"/>
              </a:ext>
            </a:extLst>
          </p:cNvPr>
          <p:cNvPicPr>
            <a:picLocks noChangeAspect="1"/>
          </p:cNvPicPr>
          <p:nvPr/>
        </p:nvPicPr>
        <p:blipFill>
          <a:blip r:embed="rId2"/>
          <a:stretch>
            <a:fillRect/>
          </a:stretch>
        </p:blipFill>
        <p:spPr>
          <a:xfrm>
            <a:off x="7912100" y="0"/>
            <a:ext cx="1231900" cy="1320800"/>
          </a:xfrm>
          <a:prstGeom prst="rect">
            <a:avLst/>
          </a:prstGeom>
        </p:spPr>
      </p:pic>
      <p:pic>
        <p:nvPicPr>
          <p:cNvPr id="7" name="Imagen 6">
            <a:extLst>
              <a:ext uri="{FF2B5EF4-FFF2-40B4-BE49-F238E27FC236}">
                <a16:creationId xmlns="" xmlns:a16="http://schemas.microsoft.com/office/drawing/2014/main" id="{BC413FE9-1E68-574C-A7EE-A92A03884E4E}"/>
              </a:ext>
            </a:extLst>
          </p:cNvPr>
          <p:cNvPicPr>
            <a:picLocks noChangeAspect="1"/>
          </p:cNvPicPr>
          <p:nvPr/>
        </p:nvPicPr>
        <p:blipFill>
          <a:blip r:embed="rId3"/>
          <a:stretch>
            <a:fillRect/>
          </a:stretch>
        </p:blipFill>
        <p:spPr>
          <a:xfrm>
            <a:off x="12487" y="2041076"/>
            <a:ext cx="9131300" cy="3098800"/>
          </a:xfrm>
          <a:prstGeom prst="rect">
            <a:avLst/>
          </a:prstGeom>
        </p:spPr>
      </p:pic>
      <p:sp>
        <p:nvSpPr>
          <p:cNvPr id="2" name="Rectángulo 1"/>
          <p:cNvSpPr/>
          <p:nvPr/>
        </p:nvSpPr>
        <p:spPr>
          <a:xfrm>
            <a:off x="641326" y="510359"/>
            <a:ext cx="1791196" cy="300082"/>
          </a:xfrm>
          <a:prstGeom prst="rect">
            <a:avLst/>
          </a:prstGeom>
        </p:spPr>
        <p:txBody>
          <a:bodyPr wrap="none">
            <a:spAutoFit/>
          </a:bodyPr>
          <a:lstStyle/>
          <a:p>
            <a:r>
              <a:rPr lang="es-CO" dirty="0" smtClean="0"/>
              <a:t>Video 06_invision.mp4</a:t>
            </a:r>
            <a:endParaRPr lang="es-CO" dirty="0"/>
          </a:p>
        </p:txBody>
      </p:sp>
    </p:spTree>
    <p:extLst>
      <p:ext uri="{BB962C8B-B14F-4D97-AF65-F5344CB8AC3E}">
        <p14:creationId xmlns:p14="http://schemas.microsoft.com/office/powerpoint/2010/main" val="215152638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ítulo 1">
            <a:extLst>
              <a:ext uri="{FF2B5EF4-FFF2-40B4-BE49-F238E27FC236}">
                <a16:creationId xmlns="" xmlns:a16="http://schemas.microsoft.com/office/drawing/2014/main" id="{3F01990F-026C-374A-9B69-AE26493D28A4}"/>
              </a:ext>
            </a:extLst>
          </p:cNvPr>
          <p:cNvSpPr txBox="1">
            <a:spLocks/>
          </p:cNvSpPr>
          <p:nvPr/>
        </p:nvSpPr>
        <p:spPr>
          <a:xfrm>
            <a:off x="1258277" y="812085"/>
            <a:ext cx="6029617" cy="424849"/>
          </a:xfrm>
          <a:prstGeom prst="rect">
            <a:avLst/>
          </a:prstGeom>
        </p:spPr>
        <p:txBody>
          <a:bodyPr vert="horz" lIns="68580" tIns="34290" rIns="68580" bIns="34290" rtlCol="0" anchor="t">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just"/>
            <a:r>
              <a:rPr lang="es-CO" sz="2400" b="1" dirty="0">
                <a:solidFill>
                  <a:schemeClr val="tx1">
                    <a:lumMod val="65000"/>
                    <a:lumOff val="35000"/>
                  </a:schemeClr>
                </a:solidFill>
              </a:rPr>
              <a:t>Diferencias con metodologías tradicionales de </a:t>
            </a:r>
            <a:r>
              <a:rPr lang="es-CO" sz="2400" b="1" dirty="0" smtClean="0">
                <a:solidFill>
                  <a:schemeClr val="tx1">
                    <a:lumMod val="65000"/>
                    <a:lumOff val="35000"/>
                  </a:schemeClr>
                </a:solidFill>
              </a:rPr>
              <a:t>gestión </a:t>
            </a:r>
            <a:r>
              <a:rPr lang="es-CO" sz="2400" b="1" dirty="0">
                <a:solidFill>
                  <a:schemeClr val="tx1">
                    <a:lumMod val="65000"/>
                    <a:lumOff val="35000"/>
                  </a:schemeClr>
                </a:solidFill>
              </a:rPr>
              <a:t>de proyectos</a:t>
            </a:r>
          </a:p>
        </p:txBody>
      </p:sp>
      <p:pic>
        <p:nvPicPr>
          <p:cNvPr id="10" name="Imagen 9">
            <a:extLst>
              <a:ext uri="{FF2B5EF4-FFF2-40B4-BE49-F238E27FC236}">
                <a16:creationId xmlns="" xmlns:a16="http://schemas.microsoft.com/office/drawing/2014/main" id="{E03CA51A-108A-EF42-8D7F-3CDFFC86B826}"/>
              </a:ext>
            </a:extLst>
          </p:cNvPr>
          <p:cNvPicPr>
            <a:picLocks noChangeAspect="1"/>
          </p:cNvPicPr>
          <p:nvPr/>
        </p:nvPicPr>
        <p:blipFill>
          <a:blip r:embed="rId2"/>
          <a:stretch>
            <a:fillRect/>
          </a:stretch>
        </p:blipFill>
        <p:spPr>
          <a:xfrm>
            <a:off x="7912100" y="0"/>
            <a:ext cx="1231900" cy="1320800"/>
          </a:xfrm>
          <a:prstGeom prst="rect">
            <a:avLst/>
          </a:prstGeom>
        </p:spPr>
      </p:pic>
      <p:pic>
        <p:nvPicPr>
          <p:cNvPr id="13" name="Imagen 12">
            <a:extLst>
              <a:ext uri="{FF2B5EF4-FFF2-40B4-BE49-F238E27FC236}">
                <a16:creationId xmlns="" xmlns:a16="http://schemas.microsoft.com/office/drawing/2014/main" id="{A7ADD056-D5DD-9844-9D91-3ADEDE7AD27D}"/>
              </a:ext>
            </a:extLst>
          </p:cNvPr>
          <p:cNvPicPr>
            <a:picLocks noChangeAspect="1"/>
          </p:cNvPicPr>
          <p:nvPr/>
        </p:nvPicPr>
        <p:blipFill>
          <a:blip r:embed="rId3"/>
          <a:stretch>
            <a:fillRect/>
          </a:stretch>
        </p:blipFill>
        <p:spPr>
          <a:xfrm>
            <a:off x="12487" y="2041076"/>
            <a:ext cx="9131300" cy="3098800"/>
          </a:xfrm>
          <a:prstGeom prst="rect">
            <a:avLst/>
          </a:prstGeom>
        </p:spPr>
      </p:pic>
      <p:graphicFrame>
        <p:nvGraphicFramePr>
          <p:cNvPr id="6" name="Tabla 5"/>
          <p:cNvGraphicFramePr>
            <a:graphicFrameLocks noGrp="1"/>
          </p:cNvGraphicFramePr>
          <p:nvPr>
            <p:extLst>
              <p:ext uri="{D42A27DB-BD31-4B8C-83A1-F6EECF244321}">
                <p14:modId xmlns:p14="http://schemas.microsoft.com/office/powerpoint/2010/main" val="363489744"/>
              </p:ext>
            </p:extLst>
          </p:nvPr>
        </p:nvGraphicFramePr>
        <p:xfrm>
          <a:off x="1191894" y="1758950"/>
          <a:ext cx="6096000" cy="2250440"/>
        </p:xfrm>
        <a:graphic>
          <a:graphicData uri="http://schemas.openxmlformats.org/drawingml/2006/table">
            <a:tbl>
              <a:tblPr firstRow="1" bandRow="1">
                <a:tableStyleId>{5C22544A-7EE6-4342-B048-85BDC9FD1C3A}</a:tableStyleId>
              </a:tblPr>
              <a:tblGrid>
                <a:gridCol w="3048000"/>
                <a:gridCol w="3048000"/>
              </a:tblGrid>
              <a:tr h="370840">
                <a:tc>
                  <a:txBody>
                    <a:bodyPr/>
                    <a:lstStyle/>
                    <a:p>
                      <a:pPr algn="ctr"/>
                      <a:r>
                        <a:rPr lang="es-CO" dirty="0" smtClean="0"/>
                        <a:t>Metodologías Ágiles</a:t>
                      </a:r>
                      <a:endParaRPr lang="es-CO" dirty="0"/>
                    </a:p>
                  </a:txBody>
                  <a:tcPr/>
                </a:tc>
                <a:tc>
                  <a:txBody>
                    <a:bodyPr/>
                    <a:lstStyle/>
                    <a:p>
                      <a:pPr algn="ctr"/>
                      <a:r>
                        <a:rPr lang="es-CO" dirty="0" smtClean="0"/>
                        <a:t>Metodologías Tradicionales</a:t>
                      </a:r>
                      <a:endParaRPr lang="es-CO" dirty="0"/>
                    </a:p>
                  </a:txBody>
                  <a:tcPr/>
                </a:tc>
              </a:tr>
              <a:tr h="370840">
                <a:tc>
                  <a:txBody>
                    <a:bodyPr/>
                    <a:lstStyle/>
                    <a:p>
                      <a:r>
                        <a:rPr lang="es-CO" dirty="0" smtClean="0"/>
                        <a:t>Basadas en heurísticas provenientes de prácticas de producción</a:t>
                      </a:r>
                      <a:endParaRPr lang="es-CO" dirty="0"/>
                    </a:p>
                  </a:txBody>
                  <a:tcPr/>
                </a:tc>
                <a:tc>
                  <a:txBody>
                    <a:bodyPr/>
                    <a:lstStyle/>
                    <a:p>
                      <a:r>
                        <a:rPr lang="es-CO" dirty="0" smtClean="0"/>
                        <a:t>Basadas en normas provenientes de estándares</a:t>
                      </a:r>
                      <a:endParaRPr lang="es-CO" dirty="0"/>
                    </a:p>
                  </a:txBody>
                  <a:tcPr/>
                </a:tc>
              </a:tr>
              <a:tr h="370840">
                <a:tc>
                  <a:txBody>
                    <a:bodyPr/>
                    <a:lstStyle/>
                    <a:p>
                      <a:r>
                        <a:rPr lang="es-CO" dirty="0" smtClean="0"/>
                        <a:t>Especialmente preparados para cambios durante el proyecto</a:t>
                      </a:r>
                      <a:endParaRPr lang="es-CO" dirty="0"/>
                    </a:p>
                  </a:txBody>
                  <a:tcPr/>
                </a:tc>
                <a:tc>
                  <a:txBody>
                    <a:bodyPr/>
                    <a:lstStyle/>
                    <a:p>
                      <a:r>
                        <a:rPr lang="es-CO" dirty="0" smtClean="0"/>
                        <a:t>Cierta resistencia a los cambios </a:t>
                      </a:r>
                      <a:endParaRPr lang="es-CO" dirty="0"/>
                    </a:p>
                  </a:txBody>
                  <a:tcPr/>
                </a:tc>
              </a:tr>
              <a:tr h="370840">
                <a:tc>
                  <a:txBody>
                    <a:bodyPr/>
                    <a:lstStyle/>
                    <a:p>
                      <a:r>
                        <a:rPr lang="es-CO" dirty="0" smtClean="0"/>
                        <a:t>Impuestas internamente (por el equipo)</a:t>
                      </a:r>
                      <a:endParaRPr lang="es-CO" dirty="0"/>
                    </a:p>
                  </a:txBody>
                  <a:tcPr/>
                </a:tc>
                <a:tc>
                  <a:txBody>
                    <a:bodyPr/>
                    <a:lstStyle/>
                    <a:p>
                      <a:r>
                        <a:rPr lang="es-CO" dirty="0" smtClean="0"/>
                        <a:t>Impuestas externamente </a:t>
                      </a:r>
                      <a:endParaRPr lang="es-CO" dirty="0"/>
                    </a:p>
                  </a:txBody>
                  <a:tcPr/>
                </a:tc>
              </a:tr>
              <a:tr h="370840">
                <a:tc>
                  <a:txBody>
                    <a:bodyPr/>
                    <a:lstStyle/>
                    <a:p>
                      <a:r>
                        <a:rPr lang="es-CO" dirty="0" smtClean="0"/>
                        <a:t>Proceso menos controlado, con pocos principios</a:t>
                      </a:r>
                      <a:endParaRPr lang="es-CO" dirty="0"/>
                    </a:p>
                  </a:txBody>
                  <a:tcPr/>
                </a:tc>
                <a:tc>
                  <a:txBody>
                    <a:bodyPr/>
                    <a:lstStyle/>
                    <a:p>
                      <a:r>
                        <a:rPr lang="es-CO" dirty="0" smtClean="0"/>
                        <a:t>Proceso mucho más controlado, con numerosas políticas/normas</a:t>
                      </a:r>
                      <a:endParaRPr lang="es-CO" dirty="0"/>
                    </a:p>
                  </a:txBody>
                  <a:tcPr/>
                </a:tc>
              </a:tr>
            </a:tbl>
          </a:graphicData>
        </a:graphic>
      </p:graphicFrame>
    </p:spTree>
    <p:extLst>
      <p:ext uri="{BB962C8B-B14F-4D97-AF65-F5344CB8AC3E}">
        <p14:creationId xmlns:p14="http://schemas.microsoft.com/office/powerpoint/2010/main" val="266352745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 name="Imagen 19">
            <a:extLst>
              <a:ext uri="{FF2B5EF4-FFF2-40B4-BE49-F238E27FC236}">
                <a16:creationId xmlns="" xmlns:a16="http://schemas.microsoft.com/office/drawing/2014/main" id="{3EC24D61-C756-F44C-9D4A-1CFC830DE3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05" y="1"/>
            <a:ext cx="3330435" cy="5143498"/>
          </a:xfrm>
          <a:prstGeom prst="rect">
            <a:avLst/>
          </a:prstGeom>
        </p:spPr>
      </p:pic>
      <p:sp>
        <p:nvSpPr>
          <p:cNvPr id="5" name="Título 1">
            <a:extLst>
              <a:ext uri="{FF2B5EF4-FFF2-40B4-BE49-F238E27FC236}">
                <a16:creationId xmlns="" xmlns:a16="http://schemas.microsoft.com/office/drawing/2014/main" id="{3F01990F-026C-374A-9B69-AE26493D28A4}"/>
              </a:ext>
            </a:extLst>
          </p:cNvPr>
          <p:cNvSpPr txBox="1">
            <a:spLocks/>
          </p:cNvSpPr>
          <p:nvPr/>
        </p:nvSpPr>
        <p:spPr>
          <a:xfrm>
            <a:off x="3405983" y="812085"/>
            <a:ext cx="3881911" cy="424849"/>
          </a:xfrm>
          <a:prstGeom prst="rect">
            <a:avLst/>
          </a:prstGeom>
        </p:spPr>
        <p:txBody>
          <a:bodyPr vert="horz" lIns="68580" tIns="34290" rIns="68580" bIns="34290" rtlCol="0" anchor="t">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s-CO" sz="2400" b="1" dirty="0">
                <a:solidFill>
                  <a:schemeClr val="tx1">
                    <a:lumMod val="65000"/>
                    <a:lumOff val="35000"/>
                  </a:schemeClr>
                </a:solidFill>
                <a:latin typeface="Calibri"/>
                <a:cs typeface="Calibri"/>
              </a:rPr>
              <a:t>Introducción a la gestión ágil de proyectos</a:t>
            </a:r>
          </a:p>
        </p:txBody>
      </p:sp>
      <p:pic>
        <p:nvPicPr>
          <p:cNvPr id="10" name="Imagen 9">
            <a:extLst>
              <a:ext uri="{FF2B5EF4-FFF2-40B4-BE49-F238E27FC236}">
                <a16:creationId xmlns="" xmlns:a16="http://schemas.microsoft.com/office/drawing/2014/main" id="{E03CA51A-108A-EF42-8D7F-3CDFFC86B826}"/>
              </a:ext>
            </a:extLst>
          </p:cNvPr>
          <p:cNvPicPr>
            <a:picLocks noChangeAspect="1"/>
          </p:cNvPicPr>
          <p:nvPr/>
        </p:nvPicPr>
        <p:blipFill>
          <a:blip r:embed="rId3"/>
          <a:stretch>
            <a:fillRect/>
          </a:stretch>
        </p:blipFill>
        <p:spPr>
          <a:xfrm>
            <a:off x="7912100" y="0"/>
            <a:ext cx="1231900" cy="1320800"/>
          </a:xfrm>
          <a:prstGeom prst="rect">
            <a:avLst/>
          </a:prstGeom>
        </p:spPr>
      </p:pic>
      <p:sp>
        <p:nvSpPr>
          <p:cNvPr id="11" name="Título 1">
            <a:extLst>
              <a:ext uri="{FF2B5EF4-FFF2-40B4-BE49-F238E27FC236}">
                <a16:creationId xmlns="" xmlns:a16="http://schemas.microsoft.com/office/drawing/2014/main" id="{54DD20EE-4C08-C348-8823-224F43775DE5}"/>
              </a:ext>
            </a:extLst>
          </p:cNvPr>
          <p:cNvSpPr txBox="1">
            <a:spLocks/>
          </p:cNvSpPr>
          <p:nvPr/>
        </p:nvSpPr>
        <p:spPr>
          <a:xfrm>
            <a:off x="3405983" y="1720234"/>
            <a:ext cx="3881911" cy="317219"/>
          </a:xfrm>
          <a:prstGeom prst="rect">
            <a:avLst/>
          </a:prstGeom>
        </p:spPr>
        <p:txBody>
          <a:bodyPr vert="horz" lIns="68580" tIns="34290" rIns="68580" bIns="34290" rtlCol="0" anchor="t">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s-CO" sz="1800" dirty="0" smtClean="0">
                <a:solidFill>
                  <a:srgbClr val="88C136"/>
                </a:solidFill>
                <a:latin typeface="Calibri"/>
                <a:cs typeface="Calibri"/>
              </a:rPr>
              <a:t>¿Qué es ser ágil?</a:t>
            </a:r>
            <a:endParaRPr lang="es-CO" sz="1800" dirty="0">
              <a:solidFill>
                <a:srgbClr val="88C136"/>
              </a:solidFill>
            </a:endParaRPr>
          </a:p>
        </p:txBody>
      </p:sp>
      <p:pic>
        <p:nvPicPr>
          <p:cNvPr id="13" name="Imagen 12">
            <a:extLst>
              <a:ext uri="{FF2B5EF4-FFF2-40B4-BE49-F238E27FC236}">
                <a16:creationId xmlns="" xmlns:a16="http://schemas.microsoft.com/office/drawing/2014/main" id="{A7ADD056-D5DD-9844-9D91-3ADEDE7AD27D}"/>
              </a:ext>
            </a:extLst>
          </p:cNvPr>
          <p:cNvPicPr>
            <a:picLocks noChangeAspect="1"/>
          </p:cNvPicPr>
          <p:nvPr/>
        </p:nvPicPr>
        <p:blipFill>
          <a:blip r:embed="rId4"/>
          <a:stretch>
            <a:fillRect/>
          </a:stretch>
        </p:blipFill>
        <p:spPr>
          <a:xfrm>
            <a:off x="12487" y="2041076"/>
            <a:ext cx="9131300" cy="3098800"/>
          </a:xfrm>
          <a:prstGeom prst="rect">
            <a:avLst/>
          </a:prstGeom>
        </p:spPr>
      </p:pic>
      <p:sp>
        <p:nvSpPr>
          <p:cNvPr id="4" name="Rectángulo 3">
            <a:extLst>
              <a:ext uri="{FF2B5EF4-FFF2-40B4-BE49-F238E27FC236}">
                <a16:creationId xmlns="" xmlns:a16="http://schemas.microsoft.com/office/drawing/2014/main" id="{62AC0AAF-18CC-5248-890C-136B7E0A9907}"/>
              </a:ext>
            </a:extLst>
          </p:cNvPr>
          <p:cNvSpPr/>
          <p:nvPr/>
        </p:nvSpPr>
        <p:spPr>
          <a:xfrm>
            <a:off x="3663887" y="2210984"/>
            <a:ext cx="3881911" cy="276999"/>
          </a:xfrm>
          <a:prstGeom prst="rect">
            <a:avLst/>
          </a:prstGeom>
          <a:noFill/>
        </p:spPr>
        <p:txBody>
          <a:bodyPr wrap="square" rtlCol="0">
            <a:spAutoFit/>
          </a:bodyPr>
          <a:lstStyle/>
          <a:p>
            <a:pPr marL="171450" indent="-171450" algn="just">
              <a:buFont typeface="Arial" panose="020B0604020202020204" pitchFamily="34" charset="0"/>
              <a:buChar char="•"/>
            </a:pPr>
            <a:r>
              <a:rPr lang="es-CO" sz="1200" dirty="0" smtClean="0">
                <a:solidFill>
                  <a:schemeClr val="tx1">
                    <a:lumMod val="65000"/>
                    <a:lumOff val="35000"/>
                  </a:schemeClr>
                </a:solidFill>
              </a:rPr>
              <a:t>Moverse con soltura</a:t>
            </a:r>
            <a:endParaRPr lang="es-CO" sz="1200" dirty="0">
              <a:solidFill>
                <a:schemeClr val="tx1">
                  <a:lumMod val="65000"/>
                  <a:lumOff val="35000"/>
                </a:schemeClr>
              </a:solidFill>
            </a:endParaRPr>
          </a:p>
        </p:txBody>
      </p:sp>
      <p:sp>
        <p:nvSpPr>
          <p:cNvPr id="8" name="Rectángulo 7">
            <a:extLst>
              <a:ext uri="{FF2B5EF4-FFF2-40B4-BE49-F238E27FC236}">
                <a16:creationId xmlns="" xmlns:a16="http://schemas.microsoft.com/office/drawing/2014/main" id="{62AC0AAF-18CC-5248-890C-136B7E0A9907}"/>
              </a:ext>
            </a:extLst>
          </p:cNvPr>
          <p:cNvSpPr/>
          <p:nvPr/>
        </p:nvSpPr>
        <p:spPr>
          <a:xfrm>
            <a:off x="3663890" y="2491908"/>
            <a:ext cx="3881911" cy="276999"/>
          </a:xfrm>
          <a:prstGeom prst="rect">
            <a:avLst/>
          </a:prstGeom>
          <a:noFill/>
        </p:spPr>
        <p:txBody>
          <a:bodyPr wrap="square" rtlCol="0">
            <a:spAutoFit/>
          </a:bodyPr>
          <a:lstStyle/>
          <a:p>
            <a:pPr marL="171450" indent="-171450" algn="just">
              <a:buFont typeface="Arial" panose="020B0604020202020204" pitchFamily="34" charset="0"/>
              <a:buChar char="•"/>
            </a:pPr>
            <a:r>
              <a:rPr lang="es-CO" sz="1200" dirty="0" smtClean="0">
                <a:solidFill>
                  <a:schemeClr val="tx1">
                    <a:lumMod val="65000"/>
                    <a:lumOff val="35000"/>
                  </a:schemeClr>
                </a:solidFill>
              </a:rPr>
              <a:t>Adaptarse con facilidad</a:t>
            </a:r>
            <a:endParaRPr lang="es-CO" sz="1200" dirty="0">
              <a:solidFill>
                <a:schemeClr val="tx1">
                  <a:lumMod val="65000"/>
                  <a:lumOff val="35000"/>
                </a:schemeClr>
              </a:solidFill>
            </a:endParaRPr>
          </a:p>
        </p:txBody>
      </p:sp>
      <p:sp>
        <p:nvSpPr>
          <p:cNvPr id="9" name="Rectángulo 8">
            <a:extLst>
              <a:ext uri="{FF2B5EF4-FFF2-40B4-BE49-F238E27FC236}">
                <a16:creationId xmlns="" xmlns:a16="http://schemas.microsoft.com/office/drawing/2014/main" id="{62AC0AAF-18CC-5248-890C-136B7E0A9907}"/>
              </a:ext>
            </a:extLst>
          </p:cNvPr>
          <p:cNvSpPr/>
          <p:nvPr/>
        </p:nvSpPr>
        <p:spPr>
          <a:xfrm>
            <a:off x="3663889" y="2772938"/>
            <a:ext cx="3881911" cy="276999"/>
          </a:xfrm>
          <a:prstGeom prst="rect">
            <a:avLst/>
          </a:prstGeom>
          <a:noFill/>
        </p:spPr>
        <p:txBody>
          <a:bodyPr wrap="square" rtlCol="0">
            <a:spAutoFit/>
          </a:bodyPr>
          <a:lstStyle/>
          <a:p>
            <a:pPr marL="171450" indent="-171450" algn="just">
              <a:buFont typeface="Arial" panose="020B0604020202020204" pitchFamily="34" charset="0"/>
              <a:buChar char="•"/>
            </a:pPr>
            <a:r>
              <a:rPr lang="es-CO" sz="1200" dirty="0" smtClean="0">
                <a:solidFill>
                  <a:schemeClr val="tx1">
                    <a:lumMod val="65000"/>
                    <a:lumOff val="35000"/>
                  </a:schemeClr>
                </a:solidFill>
              </a:rPr>
              <a:t>Destreza, dinamismo, prontitud, diligencia, practicidad</a:t>
            </a:r>
            <a:endParaRPr lang="es-CO" sz="1200" dirty="0">
              <a:solidFill>
                <a:schemeClr val="tx1">
                  <a:lumMod val="65000"/>
                  <a:lumOff val="35000"/>
                </a:schemeClr>
              </a:solidFill>
            </a:endParaRPr>
          </a:p>
        </p:txBody>
      </p:sp>
      <p:sp>
        <p:nvSpPr>
          <p:cNvPr id="12" name="Rectángulo 11">
            <a:extLst>
              <a:ext uri="{FF2B5EF4-FFF2-40B4-BE49-F238E27FC236}">
                <a16:creationId xmlns="" xmlns:a16="http://schemas.microsoft.com/office/drawing/2014/main" id="{62AC0AAF-18CC-5248-890C-136B7E0A9907}"/>
              </a:ext>
            </a:extLst>
          </p:cNvPr>
          <p:cNvSpPr/>
          <p:nvPr/>
        </p:nvSpPr>
        <p:spPr>
          <a:xfrm>
            <a:off x="3663891" y="3111407"/>
            <a:ext cx="3881911" cy="276999"/>
          </a:xfrm>
          <a:prstGeom prst="rect">
            <a:avLst/>
          </a:prstGeom>
          <a:noFill/>
        </p:spPr>
        <p:txBody>
          <a:bodyPr wrap="square" rtlCol="0">
            <a:spAutoFit/>
          </a:bodyPr>
          <a:lstStyle/>
          <a:p>
            <a:pPr marL="171450" indent="-171450" algn="just">
              <a:buFont typeface="Arial" panose="020B0604020202020204" pitchFamily="34" charset="0"/>
              <a:buChar char="•"/>
            </a:pPr>
            <a:r>
              <a:rPr lang="es-CO" sz="1200" dirty="0" smtClean="0">
                <a:solidFill>
                  <a:schemeClr val="tx1">
                    <a:lumMod val="65000"/>
                    <a:lumOff val="35000"/>
                  </a:schemeClr>
                </a:solidFill>
              </a:rPr>
              <a:t>No es llegar de primero</a:t>
            </a:r>
            <a:endParaRPr lang="es-CO" sz="1200" dirty="0">
              <a:solidFill>
                <a:schemeClr val="tx1">
                  <a:lumMod val="65000"/>
                  <a:lumOff val="35000"/>
                </a:schemeClr>
              </a:solidFill>
            </a:endParaRPr>
          </a:p>
        </p:txBody>
      </p:sp>
      <p:sp>
        <p:nvSpPr>
          <p:cNvPr id="14" name="Rectángulo 13">
            <a:extLst>
              <a:ext uri="{FF2B5EF4-FFF2-40B4-BE49-F238E27FC236}">
                <a16:creationId xmlns="" xmlns:a16="http://schemas.microsoft.com/office/drawing/2014/main" id="{62AC0AAF-18CC-5248-890C-136B7E0A9907}"/>
              </a:ext>
            </a:extLst>
          </p:cNvPr>
          <p:cNvSpPr/>
          <p:nvPr/>
        </p:nvSpPr>
        <p:spPr>
          <a:xfrm>
            <a:off x="3663888" y="3394676"/>
            <a:ext cx="3881911" cy="276999"/>
          </a:xfrm>
          <a:prstGeom prst="rect">
            <a:avLst/>
          </a:prstGeom>
          <a:noFill/>
        </p:spPr>
        <p:txBody>
          <a:bodyPr wrap="square" rtlCol="0">
            <a:spAutoFit/>
          </a:bodyPr>
          <a:lstStyle/>
          <a:p>
            <a:pPr marL="171450" indent="-171450" algn="just">
              <a:buFont typeface="Arial" panose="020B0604020202020204" pitchFamily="34" charset="0"/>
              <a:buChar char="•"/>
            </a:pPr>
            <a:r>
              <a:rPr lang="es-CO" sz="1200" dirty="0" smtClean="0">
                <a:solidFill>
                  <a:schemeClr val="tx1">
                    <a:lumMod val="65000"/>
                    <a:lumOff val="35000"/>
                  </a:schemeClr>
                </a:solidFill>
              </a:rPr>
              <a:t>No es el más rápido</a:t>
            </a:r>
            <a:endParaRPr lang="es-CO" sz="1200" dirty="0">
              <a:solidFill>
                <a:schemeClr val="tx1">
                  <a:lumMod val="65000"/>
                  <a:lumOff val="35000"/>
                </a:schemeClr>
              </a:solidFill>
            </a:endParaRPr>
          </a:p>
        </p:txBody>
      </p:sp>
    </p:spTree>
    <p:extLst>
      <p:ext uri="{BB962C8B-B14F-4D97-AF65-F5344CB8AC3E}">
        <p14:creationId xmlns:p14="http://schemas.microsoft.com/office/powerpoint/2010/main" val="1942570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1000"/>
                                        <p:tgtEl>
                                          <p:spTgt spid="4"/>
                                        </p:tgtEl>
                                      </p:cBhvr>
                                    </p:animEffect>
                                    <p:anim calcmode="lin" valueType="num">
                                      <p:cBhvr>
                                        <p:cTn id="12" dur="1000" fill="hold"/>
                                        <p:tgtEl>
                                          <p:spTgt spid="4"/>
                                        </p:tgtEl>
                                        <p:attrNameLst>
                                          <p:attrName>ppt_x</p:attrName>
                                        </p:attrNameLst>
                                      </p:cBhvr>
                                      <p:tavLst>
                                        <p:tav tm="0">
                                          <p:val>
                                            <p:strVal val="#ppt_x"/>
                                          </p:val>
                                        </p:tav>
                                        <p:tav tm="100000">
                                          <p:val>
                                            <p:strVal val="#ppt_x"/>
                                          </p:val>
                                        </p:tav>
                                      </p:tavLst>
                                    </p:anim>
                                    <p:anim calcmode="lin" valueType="num">
                                      <p:cBhvr>
                                        <p:cTn id="13"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1000"/>
                                        <p:tgtEl>
                                          <p:spTgt spid="8"/>
                                        </p:tgtEl>
                                      </p:cBhvr>
                                    </p:animEffect>
                                    <p:anim calcmode="lin" valueType="num">
                                      <p:cBhvr>
                                        <p:cTn id="19" dur="1000" fill="hold"/>
                                        <p:tgtEl>
                                          <p:spTgt spid="8"/>
                                        </p:tgtEl>
                                        <p:attrNameLst>
                                          <p:attrName>ppt_x</p:attrName>
                                        </p:attrNameLst>
                                      </p:cBhvr>
                                      <p:tavLst>
                                        <p:tav tm="0">
                                          <p:val>
                                            <p:strVal val="#ppt_x"/>
                                          </p:val>
                                        </p:tav>
                                        <p:tav tm="100000">
                                          <p:val>
                                            <p:strVal val="#ppt_x"/>
                                          </p:val>
                                        </p:tav>
                                      </p:tavLst>
                                    </p:anim>
                                    <p:anim calcmode="lin" valueType="num">
                                      <p:cBhvr>
                                        <p:cTn id="20"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1000"/>
                                        <p:tgtEl>
                                          <p:spTgt spid="9"/>
                                        </p:tgtEl>
                                      </p:cBhvr>
                                    </p:animEffect>
                                    <p:anim calcmode="lin" valueType="num">
                                      <p:cBhvr>
                                        <p:cTn id="26" dur="1000" fill="hold"/>
                                        <p:tgtEl>
                                          <p:spTgt spid="9"/>
                                        </p:tgtEl>
                                        <p:attrNameLst>
                                          <p:attrName>ppt_x</p:attrName>
                                        </p:attrNameLst>
                                      </p:cBhvr>
                                      <p:tavLst>
                                        <p:tav tm="0">
                                          <p:val>
                                            <p:strVal val="#ppt_x"/>
                                          </p:val>
                                        </p:tav>
                                        <p:tav tm="100000">
                                          <p:val>
                                            <p:strVal val="#ppt_x"/>
                                          </p:val>
                                        </p:tav>
                                      </p:tavLst>
                                    </p:anim>
                                    <p:anim calcmode="lin" valueType="num">
                                      <p:cBhvr>
                                        <p:cTn id="27"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grpId="0"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1000"/>
                                        <p:tgtEl>
                                          <p:spTgt spid="12"/>
                                        </p:tgtEl>
                                      </p:cBhvr>
                                    </p:animEffect>
                                    <p:anim calcmode="lin" valueType="num">
                                      <p:cBhvr>
                                        <p:cTn id="33" dur="1000" fill="hold"/>
                                        <p:tgtEl>
                                          <p:spTgt spid="12"/>
                                        </p:tgtEl>
                                        <p:attrNameLst>
                                          <p:attrName>ppt_x</p:attrName>
                                        </p:attrNameLst>
                                      </p:cBhvr>
                                      <p:tavLst>
                                        <p:tav tm="0">
                                          <p:val>
                                            <p:strVal val="#ppt_x"/>
                                          </p:val>
                                        </p:tav>
                                        <p:tav tm="100000">
                                          <p:val>
                                            <p:strVal val="#ppt_x"/>
                                          </p:val>
                                        </p:tav>
                                      </p:tavLst>
                                    </p:anim>
                                    <p:anim calcmode="lin" valueType="num">
                                      <p:cBhvr>
                                        <p:cTn id="34"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grpId="0" nodeType="click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fade">
                                      <p:cBhvr>
                                        <p:cTn id="39" dur="1000"/>
                                        <p:tgtEl>
                                          <p:spTgt spid="14"/>
                                        </p:tgtEl>
                                      </p:cBhvr>
                                    </p:animEffect>
                                    <p:anim calcmode="lin" valueType="num">
                                      <p:cBhvr>
                                        <p:cTn id="40" dur="1000" fill="hold"/>
                                        <p:tgtEl>
                                          <p:spTgt spid="14"/>
                                        </p:tgtEl>
                                        <p:attrNameLst>
                                          <p:attrName>ppt_x</p:attrName>
                                        </p:attrNameLst>
                                      </p:cBhvr>
                                      <p:tavLst>
                                        <p:tav tm="0">
                                          <p:val>
                                            <p:strVal val="#ppt_x"/>
                                          </p:val>
                                        </p:tav>
                                        <p:tav tm="100000">
                                          <p:val>
                                            <p:strVal val="#ppt_x"/>
                                          </p:val>
                                        </p:tav>
                                      </p:tavLst>
                                    </p:anim>
                                    <p:anim calcmode="lin" valueType="num">
                                      <p:cBhvr>
                                        <p:cTn id="41"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4" grpId="0"/>
      <p:bldP spid="8" grpId="0"/>
      <p:bldP spid="9" grpId="0"/>
      <p:bldP spid="12" grpId="0"/>
      <p:bldP spid="14" grpId="0"/>
    </p:bld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ítulo 1">
            <a:extLst>
              <a:ext uri="{FF2B5EF4-FFF2-40B4-BE49-F238E27FC236}">
                <a16:creationId xmlns="" xmlns:a16="http://schemas.microsoft.com/office/drawing/2014/main" id="{3F01990F-026C-374A-9B69-AE26493D28A4}"/>
              </a:ext>
            </a:extLst>
          </p:cNvPr>
          <p:cNvSpPr txBox="1">
            <a:spLocks/>
          </p:cNvSpPr>
          <p:nvPr/>
        </p:nvSpPr>
        <p:spPr>
          <a:xfrm>
            <a:off x="1258277" y="812085"/>
            <a:ext cx="6029617" cy="424849"/>
          </a:xfrm>
          <a:prstGeom prst="rect">
            <a:avLst/>
          </a:prstGeom>
        </p:spPr>
        <p:txBody>
          <a:bodyPr vert="horz" lIns="68580" tIns="34290" rIns="68580" bIns="34290" rtlCol="0" anchor="t">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just"/>
            <a:r>
              <a:rPr lang="es-CO" sz="2400" b="1" dirty="0">
                <a:solidFill>
                  <a:schemeClr val="tx1">
                    <a:lumMod val="65000"/>
                    <a:lumOff val="35000"/>
                  </a:schemeClr>
                </a:solidFill>
              </a:rPr>
              <a:t>Diferencias con metodologías tradicionales de </a:t>
            </a:r>
            <a:r>
              <a:rPr lang="es-CO" sz="2400" b="1" dirty="0" smtClean="0">
                <a:solidFill>
                  <a:schemeClr val="tx1">
                    <a:lumMod val="65000"/>
                    <a:lumOff val="35000"/>
                  </a:schemeClr>
                </a:solidFill>
              </a:rPr>
              <a:t>gestión </a:t>
            </a:r>
            <a:r>
              <a:rPr lang="es-CO" sz="2400" b="1" dirty="0">
                <a:solidFill>
                  <a:schemeClr val="tx1">
                    <a:lumMod val="65000"/>
                    <a:lumOff val="35000"/>
                  </a:schemeClr>
                </a:solidFill>
              </a:rPr>
              <a:t>de proyectos</a:t>
            </a:r>
          </a:p>
        </p:txBody>
      </p:sp>
      <p:pic>
        <p:nvPicPr>
          <p:cNvPr id="10" name="Imagen 9">
            <a:extLst>
              <a:ext uri="{FF2B5EF4-FFF2-40B4-BE49-F238E27FC236}">
                <a16:creationId xmlns="" xmlns:a16="http://schemas.microsoft.com/office/drawing/2014/main" id="{E03CA51A-108A-EF42-8D7F-3CDFFC86B826}"/>
              </a:ext>
            </a:extLst>
          </p:cNvPr>
          <p:cNvPicPr>
            <a:picLocks noChangeAspect="1"/>
          </p:cNvPicPr>
          <p:nvPr/>
        </p:nvPicPr>
        <p:blipFill>
          <a:blip r:embed="rId2"/>
          <a:stretch>
            <a:fillRect/>
          </a:stretch>
        </p:blipFill>
        <p:spPr>
          <a:xfrm>
            <a:off x="7912100" y="0"/>
            <a:ext cx="1231900" cy="1320800"/>
          </a:xfrm>
          <a:prstGeom prst="rect">
            <a:avLst/>
          </a:prstGeom>
        </p:spPr>
      </p:pic>
      <p:pic>
        <p:nvPicPr>
          <p:cNvPr id="13" name="Imagen 12">
            <a:extLst>
              <a:ext uri="{FF2B5EF4-FFF2-40B4-BE49-F238E27FC236}">
                <a16:creationId xmlns="" xmlns:a16="http://schemas.microsoft.com/office/drawing/2014/main" id="{A7ADD056-D5DD-9844-9D91-3ADEDE7AD27D}"/>
              </a:ext>
            </a:extLst>
          </p:cNvPr>
          <p:cNvPicPr>
            <a:picLocks noChangeAspect="1"/>
          </p:cNvPicPr>
          <p:nvPr/>
        </p:nvPicPr>
        <p:blipFill>
          <a:blip r:embed="rId3"/>
          <a:stretch>
            <a:fillRect/>
          </a:stretch>
        </p:blipFill>
        <p:spPr>
          <a:xfrm>
            <a:off x="12487" y="2041076"/>
            <a:ext cx="9131300" cy="3098800"/>
          </a:xfrm>
          <a:prstGeom prst="rect">
            <a:avLst/>
          </a:prstGeom>
        </p:spPr>
      </p:pic>
      <p:graphicFrame>
        <p:nvGraphicFramePr>
          <p:cNvPr id="6" name="Tabla 5"/>
          <p:cNvGraphicFramePr>
            <a:graphicFrameLocks noGrp="1"/>
          </p:cNvGraphicFramePr>
          <p:nvPr>
            <p:extLst>
              <p:ext uri="{D42A27DB-BD31-4B8C-83A1-F6EECF244321}">
                <p14:modId xmlns:p14="http://schemas.microsoft.com/office/powerpoint/2010/main" val="602789322"/>
              </p:ext>
            </p:extLst>
          </p:nvPr>
        </p:nvGraphicFramePr>
        <p:xfrm>
          <a:off x="1191894" y="1758950"/>
          <a:ext cx="6096000" cy="2250440"/>
        </p:xfrm>
        <a:graphic>
          <a:graphicData uri="http://schemas.openxmlformats.org/drawingml/2006/table">
            <a:tbl>
              <a:tblPr firstRow="1" bandRow="1">
                <a:tableStyleId>{5C22544A-7EE6-4342-B048-85BDC9FD1C3A}</a:tableStyleId>
              </a:tblPr>
              <a:tblGrid>
                <a:gridCol w="3048000"/>
                <a:gridCol w="3048000"/>
              </a:tblGrid>
              <a:tr h="370840">
                <a:tc>
                  <a:txBody>
                    <a:bodyPr/>
                    <a:lstStyle/>
                    <a:p>
                      <a:pPr algn="ctr"/>
                      <a:r>
                        <a:rPr lang="es-CO" dirty="0" smtClean="0"/>
                        <a:t>Metodologías Ágiles</a:t>
                      </a:r>
                      <a:endParaRPr lang="es-CO" dirty="0"/>
                    </a:p>
                  </a:txBody>
                  <a:tcPr/>
                </a:tc>
                <a:tc>
                  <a:txBody>
                    <a:bodyPr/>
                    <a:lstStyle/>
                    <a:p>
                      <a:pPr algn="ctr"/>
                      <a:r>
                        <a:rPr lang="es-CO" dirty="0" smtClean="0"/>
                        <a:t>Metodologías Tradicionales</a:t>
                      </a:r>
                      <a:endParaRPr lang="es-CO" dirty="0"/>
                    </a:p>
                  </a:txBody>
                  <a:tcPr/>
                </a:tc>
              </a:tr>
              <a:tr h="370840">
                <a:tc>
                  <a:txBody>
                    <a:bodyPr/>
                    <a:lstStyle/>
                    <a:p>
                      <a:r>
                        <a:rPr lang="es-CO" dirty="0" smtClean="0"/>
                        <a:t>No existe contrato tradicional o al menos es bastante flexible </a:t>
                      </a:r>
                      <a:endParaRPr lang="es-CO" dirty="0"/>
                    </a:p>
                  </a:txBody>
                  <a:tcPr/>
                </a:tc>
                <a:tc>
                  <a:txBody>
                    <a:bodyPr/>
                    <a:lstStyle/>
                    <a:p>
                      <a:r>
                        <a:rPr lang="es-CO" dirty="0" smtClean="0"/>
                        <a:t>Existe un contrato prefijado con el cliente</a:t>
                      </a:r>
                      <a:endParaRPr lang="es-CO" dirty="0"/>
                    </a:p>
                  </a:txBody>
                  <a:tcPr/>
                </a:tc>
              </a:tr>
              <a:tr h="370840">
                <a:tc>
                  <a:txBody>
                    <a:bodyPr/>
                    <a:lstStyle/>
                    <a:p>
                      <a:r>
                        <a:rPr lang="es-CO" dirty="0" smtClean="0"/>
                        <a:t>El cliente es parte del equipo de desarrollo</a:t>
                      </a:r>
                      <a:endParaRPr lang="es-CO" dirty="0"/>
                    </a:p>
                  </a:txBody>
                  <a:tcPr/>
                </a:tc>
                <a:tc>
                  <a:txBody>
                    <a:bodyPr/>
                    <a:lstStyle/>
                    <a:p>
                      <a:r>
                        <a:rPr lang="es-CO" dirty="0" smtClean="0"/>
                        <a:t>El cliente interactúa con el equipo de desarrollo mediante reuniones</a:t>
                      </a:r>
                      <a:endParaRPr lang="es-CO" dirty="0"/>
                    </a:p>
                  </a:txBody>
                  <a:tcPr/>
                </a:tc>
              </a:tr>
              <a:tr h="370840">
                <a:tc>
                  <a:txBody>
                    <a:bodyPr/>
                    <a:lstStyle/>
                    <a:p>
                      <a:r>
                        <a:rPr lang="es-CO" dirty="0" smtClean="0"/>
                        <a:t>Grupos pequeños (&lt;10 integrantes) y trabajando en el mismo sitio</a:t>
                      </a:r>
                      <a:endParaRPr lang="es-CO" dirty="0"/>
                    </a:p>
                  </a:txBody>
                  <a:tcPr/>
                </a:tc>
                <a:tc>
                  <a:txBody>
                    <a:bodyPr/>
                    <a:lstStyle/>
                    <a:p>
                      <a:r>
                        <a:rPr lang="es-CO" dirty="0" smtClean="0"/>
                        <a:t>Grupos grandes y posiblemente distribuidos </a:t>
                      </a:r>
                      <a:endParaRPr lang="es-CO" dirty="0"/>
                    </a:p>
                  </a:txBody>
                  <a:tcPr/>
                </a:tc>
              </a:tr>
              <a:tr h="370840">
                <a:tc>
                  <a:txBody>
                    <a:bodyPr/>
                    <a:lstStyle/>
                    <a:p>
                      <a:r>
                        <a:rPr lang="es-CO" dirty="0" smtClean="0"/>
                        <a:t>Pocos artefactos</a:t>
                      </a:r>
                      <a:endParaRPr lang="es-CO" dirty="0"/>
                    </a:p>
                  </a:txBody>
                  <a:tcPr/>
                </a:tc>
                <a:tc>
                  <a:txBody>
                    <a:bodyPr/>
                    <a:lstStyle/>
                    <a:p>
                      <a:r>
                        <a:rPr lang="es-CO" dirty="0" smtClean="0"/>
                        <a:t>Más artefactos</a:t>
                      </a:r>
                      <a:endParaRPr lang="es-CO" dirty="0"/>
                    </a:p>
                  </a:txBody>
                  <a:tcPr/>
                </a:tc>
              </a:tr>
            </a:tbl>
          </a:graphicData>
        </a:graphic>
      </p:graphicFrame>
    </p:spTree>
    <p:extLst>
      <p:ext uri="{BB962C8B-B14F-4D97-AF65-F5344CB8AC3E}">
        <p14:creationId xmlns:p14="http://schemas.microsoft.com/office/powerpoint/2010/main" val="226270602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ítulo 1">
            <a:extLst>
              <a:ext uri="{FF2B5EF4-FFF2-40B4-BE49-F238E27FC236}">
                <a16:creationId xmlns="" xmlns:a16="http://schemas.microsoft.com/office/drawing/2014/main" id="{3F01990F-026C-374A-9B69-AE26493D28A4}"/>
              </a:ext>
            </a:extLst>
          </p:cNvPr>
          <p:cNvSpPr txBox="1">
            <a:spLocks/>
          </p:cNvSpPr>
          <p:nvPr/>
        </p:nvSpPr>
        <p:spPr>
          <a:xfrm>
            <a:off x="1258277" y="812085"/>
            <a:ext cx="6029617" cy="424849"/>
          </a:xfrm>
          <a:prstGeom prst="rect">
            <a:avLst/>
          </a:prstGeom>
        </p:spPr>
        <p:txBody>
          <a:bodyPr vert="horz" lIns="68580" tIns="34290" rIns="68580" bIns="34290" rtlCol="0" anchor="t">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just"/>
            <a:r>
              <a:rPr lang="es-CO" sz="2400" b="1" dirty="0">
                <a:solidFill>
                  <a:schemeClr val="tx1">
                    <a:lumMod val="65000"/>
                    <a:lumOff val="35000"/>
                  </a:schemeClr>
                </a:solidFill>
              </a:rPr>
              <a:t>Diferencias con metodologías tradicionales de </a:t>
            </a:r>
            <a:r>
              <a:rPr lang="es-CO" sz="2400" b="1" dirty="0" smtClean="0">
                <a:solidFill>
                  <a:schemeClr val="tx1">
                    <a:lumMod val="65000"/>
                    <a:lumOff val="35000"/>
                  </a:schemeClr>
                </a:solidFill>
              </a:rPr>
              <a:t>gestión </a:t>
            </a:r>
            <a:r>
              <a:rPr lang="es-CO" sz="2400" b="1" dirty="0">
                <a:solidFill>
                  <a:schemeClr val="tx1">
                    <a:lumMod val="65000"/>
                    <a:lumOff val="35000"/>
                  </a:schemeClr>
                </a:solidFill>
              </a:rPr>
              <a:t>de proyectos</a:t>
            </a:r>
          </a:p>
        </p:txBody>
      </p:sp>
      <p:pic>
        <p:nvPicPr>
          <p:cNvPr id="10" name="Imagen 9">
            <a:extLst>
              <a:ext uri="{FF2B5EF4-FFF2-40B4-BE49-F238E27FC236}">
                <a16:creationId xmlns="" xmlns:a16="http://schemas.microsoft.com/office/drawing/2014/main" id="{E03CA51A-108A-EF42-8D7F-3CDFFC86B826}"/>
              </a:ext>
            </a:extLst>
          </p:cNvPr>
          <p:cNvPicPr>
            <a:picLocks noChangeAspect="1"/>
          </p:cNvPicPr>
          <p:nvPr/>
        </p:nvPicPr>
        <p:blipFill>
          <a:blip r:embed="rId2"/>
          <a:stretch>
            <a:fillRect/>
          </a:stretch>
        </p:blipFill>
        <p:spPr>
          <a:xfrm>
            <a:off x="7912100" y="0"/>
            <a:ext cx="1231900" cy="1320800"/>
          </a:xfrm>
          <a:prstGeom prst="rect">
            <a:avLst/>
          </a:prstGeom>
        </p:spPr>
      </p:pic>
      <p:pic>
        <p:nvPicPr>
          <p:cNvPr id="13" name="Imagen 12">
            <a:extLst>
              <a:ext uri="{FF2B5EF4-FFF2-40B4-BE49-F238E27FC236}">
                <a16:creationId xmlns="" xmlns:a16="http://schemas.microsoft.com/office/drawing/2014/main" id="{A7ADD056-D5DD-9844-9D91-3ADEDE7AD27D}"/>
              </a:ext>
            </a:extLst>
          </p:cNvPr>
          <p:cNvPicPr>
            <a:picLocks noChangeAspect="1"/>
          </p:cNvPicPr>
          <p:nvPr/>
        </p:nvPicPr>
        <p:blipFill>
          <a:blip r:embed="rId3"/>
          <a:stretch>
            <a:fillRect/>
          </a:stretch>
        </p:blipFill>
        <p:spPr>
          <a:xfrm>
            <a:off x="12487" y="2041076"/>
            <a:ext cx="9131300" cy="3098800"/>
          </a:xfrm>
          <a:prstGeom prst="rect">
            <a:avLst/>
          </a:prstGeom>
        </p:spPr>
      </p:pic>
      <p:graphicFrame>
        <p:nvGraphicFramePr>
          <p:cNvPr id="6" name="Tabla 5"/>
          <p:cNvGraphicFramePr>
            <a:graphicFrameLocks noGrp="1"/>
          </p:cNvGraphicFramePr>
          <p:nvPr>
            <p:extLst>
              <p:ext uri="{D42A27DB-BD31-4B8C-83A1-F6EECF244321}">
                <p14:modId xmlns:p14="http://schemas.microsoft.com/office/powerpoint/2010/main" val="969773130"/>
              </p:ext>
            </p:extLst>
          </p:nvPr>
        </p:nvGraphicFramePr>
        <p:xfrm>
          <a:off x="1191894" y="1758950"/>
          <a:ext cx="6096000" cy="1854200"/>
        </p:xfrm>
        <a:graphic>
          <a:graphicData uri="http://schemas.openxmlformats.org/drawingml/2006/table">
            <a:tbl>
              <a:tblPr firstRow="1" bandRow="1">
                <a:tableStyleId>{5C22544A-7EE6-4342-B048-85BDC9FD1C3A}</a:tableStyleId>
              </a:tblPr>
              <a:tblGrid>
                <a:gridCol w="3048000"/>
                <a:gridCol w="3048000"/>
              </a:tblGrid>
              <a:tr h="370840">
                <a:tc>
                  <a:txBody>
                    <a:bodyPr/>
                    <a:lstStyle/>
                    <a:p>
                      <a:pPr algn="ctr"/>
                      <a:r>
                        <a:rPr lang="es-CO" dirty="0" smtClean="0"/>
                        <a:t>Metodologías Ágiles</a:t>
                      </a:r>
                      <a:endParaRPr lang="es-CO" dirty="0"/>
                    </a:p>
                  </a:txBody>
                  <a:tcPr/>
                </a:tc>
                <a:tc>
                  <a:txBody>
                    <a:bodyPr/>
                    <a:lstStyle/>
                    <a:p>
                      <a:pPr algn="ctr"/>
                      <a:r>
                        <a:rPr lang="es-CO" dirty="0" smtClean="0"/>
                        <a:t>Metodologías Tradicionales</a:t>
                      </a:r>
                      <a:endParaRPr lang="es-CO" dirty="0"/>
                    </a:p>
                  </a:txBody>
                  <a:tcPr/>
                </a:tc>
              </a:tr>
              <a:tr h="370840">
                <a:tc>
                  <a:txBody>
                    <a:bodyPr/>
                    <a:lstStyle/>
                    <a:p>
                      <a:r>
                        <a:rPr lang="es-CO" dirty="0" smtClean="0"/>
                        <a:t>Pocos roles </a:t>
                      </a:r>
                      <a:endParaRPr lang="es-CO" dirty="0"/>
                    </a:p>
                  </a:txBody>
                  <a:tcPr/>
                </a:tc>
                <a:tc>
                  <a:txBody>
                    <a:bodyPr/>
                    <a:lstStyle/>
                    <a:p>
                      <a:r>
                        <a:rPr lang="es-CO" dirty="0" smtClean="0"/>
                        <a:t>Más</a:t>
                      </a:r>
                      <a:r>
                        <a:rPr lang="es-CO" baseline="0" dirty="0" smtClean="0"/>
                        <a:t> roles</a:t>
                      </a:r>
                      <a:endParaRPr lang="es-CO" dirty="0"/>
                    </a:p>
                  </a:txBody>
                  <a:tcPr/>
                </a:tc>
              </a:tr>
              <a:tr h="370840">
                <a:tc>
                  <a:txBody>
                    <a:bodyPr/>
                    <a:lstStyle/>
                    <a:p>
                      <a:r>
                        <a:rPr lang="es-CO" dirty="0" smtClean="0"/>
                        <a:t>Centrado en el usuario</a:t>
                      </a:r>
                      <a:endParaRPr lang="es-CO" dirty="0"/>
                    </a:p>
                  </a:txBody>
                  <a:tcPr/>
                </a:tc>
                <a:tc>
                  <a:txBody>
                    <a:bodyPr/>
                    <a:lstStyle/>
                    <a:p>
                      <a:r>
                        <a:rPr lang="es-CO" dirty="0" smtClean="0"/>
                        <a:t>Centrado en requerimientos</a:t>
                      </a:r>
                      <a:endParaRPr lang="es-CO" dirty="0"/>
                    </a:p>
                  </a:txBody>
                  <a:tcPr/>
                </a:tc>
              </a:tr>
              <a:tr h="370840">
                <a:tc>
                  <a:txBody>
                    <a:bodyPr/>
                    <a:lstStyle/>
                    <a:p>
                      <a:r>
                        <a:rPr lang="es-CO" dirty="0" smtClean="0"/>
                        <a:t>Prioridad en el</a:t>
                      </a:r>
                      <a:r>
                        <a:rPr lang="es-CO" baseline="0" dirty="0" smtClean="0"/>
                        <a:t> aporte de valor</a:t>
                      </a:r>
                      <a:endParaRPr lang="es-CO" dirty="0"/>
                    </a:p>
                  </a:txBody>
                  <a:tcPr/>
                </a:tc>
                <a:tc>
                  <a:txBody>
                    <a:bodyPr/>
                    <a:lstStyle/>
                    <a:p>
                      <a:r>
                        <a:rPr lang="es-CO" dirty="0" smtClean="0"/>
                        <a:t>Prioridad en generación de ingresos</a:t>
                      </a:r>
                      <a:endParaRPr lang="es-CO" dirty="0"/>
                    </a:p>
                  </a:txBody>
                  <a:tcPr/>
                </a:tc>
              </a:tr>
              <a:tr h="370840">
                <a:tc>
                  <a:txBody>
                    <a:bodyPr/>
                    <a:lstStyle/>
                    <a:p>
                      <a:r>
                        <a:rPr lang="es-CO" dirty="0" smtClean="0"/>
                        <a:t>Entrega continua plazos</a:t>
                      </a:r>
                      <a:r>
                        <a:rPr lang="es-CO" baseline="0" dirty="0" smtClean="0"/>
                        <a:t> cortos</a:t>
                      </a:r>
                      <a:endParaRPr lang="es-CO" dirty="0"/>
                    </a:p>
                  </a:txBody>
                  <a:tcPr/>
                </a:tc>
                <a:tc>
                  <a:txBody>
                    <a:bodyPr/>
                    <a:lstStyle/>
                    <a:p>
                      <a:r>
                        <a:rPr lang="es-CO" dirty="0" smtClean="0"/>
                        <a:t>Entrega</a:t>
                      </a:r>
                      <a:r>
                        <a:rPr lang="es-CO" baseline="0" dirty="0" smtClean="0"/>
                        <a:t> cuando se termina, plazos largos</a:t>
                      </a:r>
                      <a:endParaRPr lang="es-CO" dirty="0"/>
                    </a:p>
                  </a:txBody>
                  <a:tcPr/>
                </a:tc>
              </a:tr>
            </a:tbl>
          </a:graphicData>
        </a:graphic>
      </p:graphicFrame>
    </p:spTree>
    <p:extLst>
      <p:ext uri="{BB962C8B-B14F-4D97-AF65-F5344CB8AC3E}">
        <p14:creationId xmlns:p14="http://schemas.microsoft.com/office/powerpoint/2010/main" val="244590919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ítulo 1">
            <a:extLst>
              <a:ext uri="{FF2B5EF4-FFF2-40B4-BE49-F238E27FC236}">
                <a16:creationId xmlns="" xmlns:a16="http://schemas.microsoft.com/office/drawing/2014/main" id="{3F01990F-026C-374A-9B69-AE26493D28A4}"/>
              </a:ext>
            </a:extLst>
          </p:cNvPr>
          <p:cNvSpPr txBox="1">
            <a:spLocks/>
          </p:cNvSpPr>
          <p:nvPr/>
        </p:nvSpPr>
        <p:spPr>
          <a:xfrm>
            <a:off x="3275706" y="756155"/>
            <a:ext cx="3077285" cy="836708"/>
          </a:xfrm>
          <a:prstGeom prst="rect">
            <a:avLst/>
          </a:prstGeom>
        </p:spPr>
        <p:txBody>
          <a:bodyPr vert="horz" lIns="68580" tIns="34290" rIns="68580" bIns="34290" rtlCol="0" anchor="t">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s-CO" sz="2400" b="1" dirty="0" smtClean="0">
                <a:solidFill>
                  <a:schemeClr val="tx1">
                    <a:lumMod val="65000"/>
                    <a:lumOff val="35000"/>
                  </a:schemeClr>
                </a:solidFill>
              </a:rPr>
              <a:t>Metodología tradicional</a:t>
            </a:r>
            <a:endParaRPr lang="es-CO" sz="2400" b="1" dirty="0">
              <a:solidFill>
                <a:schemeClr val="tx1">
                  <a:lumMod val="65000"/>
                  <a:lumOff val="35000"/>
                </a:schemeClr>
              </a:solidFill>
            </a:endParaRPr>
          </a:p>
        </p:txBody>
      </p:sp>
      <p:pic>
        <p:nvPicPr>
          <p:cNvPr id="10" name="Imagen 9">
            <a:extLst>
              <a:ext uri="{FF2B5EF4-FFF2-40B4-BE49-F238E27FC236}">
                <a16:creationId xmlns="" xmlns:a16="http://schemas.microsoft.com/office/drawing/2014/main" id="{E03CA51A-108A-EF42-8D7F-3CDFFC86B826}"/>
              </a:ext>
            </a:extLst>
          </p:cNvPr>
          <p:cNvPicPr>
            <a:picLocks noChangeAspect="1"/>
          </p:cNvPicPr>
          <p:nvPr/>
        </p:nvPicPr>
        <p:blipFill>
          <a:blip r:embed="rId2"/>
          <a:stretch>
            <a:fillRect/>
          </a:stretch>
        </p:blipFill>
        <p:spPr>
          <a:xfrm>
            <a:off x="7912100" y="0"/>
            <a:ext cx="1231900" cy="1320800"/>
          </a:xfrm>
          <a:prstGeom prst="rect">
            <a:avLst/>
          </a:prstGeom>
        </p:spPr>
      </p:pic>
      <p:pic>
        <p:nvPicPr>
          <p:cNvPr id="13" name="Imagen 12">
            <a:extLst>
              <a:ext uri="{FF2B5EF4-FFF2-40B4-BE49-F238E27FC236}">
                <a16:creationId xmlns="" xmlns:a16="http://schemas.microsoft.com/office/drawing/2014/main" id="{A7ADD056-D5DD-9844-9D91-3ADEDE7AD27D}"/>
              </a:ext>
            </a:extLst>
          </p:cNvPr>
          <p:cNvPicPr>
            <a:picLocks noChangeAspect="1"/>
          </p:cNvPicPr>
          <p:nvPr/>
        </p:nvPicPr>
        <p:blipFill>
          <a:blip r:embed="rId3"/>
          <a:stretch>
            <a:fillRect/>
          </a:stretch>
        </p:blipFill>
        <p:spPr>
          <a:xfrm>
            <a:off x="12487" y="2041076"/>
            <a:ext cx="9131300" cy="3098800"/>
          </a:xfrm>
          <a:prstGeom prst="rect">
            <a:avLst/>
          </a:prstGeom>
        </p:spPr>
      </p:pic>
      <p:sp>
        <p:nvSpPr>
          <p:cNvPr id="2" name="Rectángulo redondeado 1"/>
          <p:cNvSpPr/>
          <p:nvPr/>
        </p:nvSpPr>
        <p:spPr>
          <a:xfrm>
            <a:off x="984739" y="932764"/>
            <a:ext cx="1320800" cy="60833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dirty="0" smtClean="0"/>
              <a:t>Planteamiento</a:t>
            </a:r>
            <a:endParaRPr lang="es-CO" dirty="0"/>
          </a:p>
        </p:txBody>
      </p:sp>
      <p:sp>
        <p:nvSpPr>
          <p:cNvPr id="7" name="Rectángulo redondeado 6"/>
          <p:cNvSpPr/>
          <p:nvPr/>
        </p:nvSpPr>
        <p:spPr>
          <a:xfrm>
            <a:off x="1830778" y="1653040"/>
            <a:ext cx="1320800" cy="608339"/>
          </a:xfrm>
          <a:prstGeom prst="round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dirty="0" smtClean="0">
                <a:solidFill>
                  <a:schemeClr val="tx1"/>
                </a:solidFill>
              </a:rPr>
              <a:t>Análisis</a:t>
            </a:r>
            <a:endParaRPr lang="es-CO" dirty="0">
              <a:solidFill>
                <a:schemeClr val="tx1"/>
              </a:solidFill>
            </a:endParaRPr>
          </a:p>
        </p:txBody>
      </p:sp>
      <p:sp>
        <p:nvSpPr>
          <p:cNvPr id="8" name="Rectángulo redondeado 7"/>
          <p:cNvSpPr/>
          <p:nvPr/>
        </p:nvSpPr>
        <p:spPr>
          <a:xfrm>
            <a:off x="2778417" y="2372119"/>
            <a:ext cx="1320800" cy="608339"/>
          </a:xfrm>
          <a:prstGeom prst="roundRect">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dirty="0" smtClean="0"/>
              <a:t>Diseño</a:t>
            </a:r>
            <a:endParaRPr lang="es-CO" dirty="0"/>
          </a:p>
        </p:txBody>
      </p:sp>
      <p:sp>
        <p:nvSpPr>
          <p:cNvPr id="9" name="Rectángulo redondeado 8"/>
          <p:cNvSpPr/>
          <p:nvPr/>
        </p:nvSpPr>
        <p:spPr>
          <a:xfrm>
            <a:off x="3759247" y="3092395"/>
            <a:ext cx="1320800" cy="608339"/>
          </a:xfrm>
          <a:prstGeom prst="roundRect">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dirty="0" smtClean="0"/>
              <a:t>Producción</a:t>
            </a:r>
            <a:endParaRPr lang="es-CO" dirty="0"/>
          </a:p>
        </p:txBody>
      </p:sp>
      <p:sp>
        <p:nvSpPr>
          <p:cNvPr id="11" name="Rectángulo redondeado 10"/>
          <p:cNvSpPr/>
          <p:nvPr/>
        </p:nvSpPr>
        <p:spPr>
          <a:xfrm>
            <a:off x="4794786" y="3827466"/>
            <a:ext cx="1320800" cy="608339"/>
          </a:xfrm>
          <a:prstGeom prst="roundRect">
            <a:avLst/>
          </a:prstGeom>
          <a:solidFill>
            <a:srgbClr val="7030A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dirty="0" smtClean="0"/>
              <a:t>Pruebas</a:t>
            </a:r>
            <a:endParaRPr lang="es-CO" dirty="0"/>
          </a:p>
        </p:txBody>
      </p:sp>
      <p:cxnSp>
        <p:nvCxnSpPr>
          <p:cNvPr id="17" name="Conector curvado 16"/>
          <p:cNvCxnSpPr>
            <a:stCxn id="2" idx="3"/>
            <a:endCxn id="7" idx="0"/>
          </p:cNvCxnSpPr>
          <p:nvPr/>
        </p:nvCxnSpPr>
        <p:spPr>
          <a:xfrm>
            <a:off x="2305539" y="1236934"/>
            <a:ext cx="185639" cy="416106"/>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Conector curvado 18"/>
          <p:cNvCxnSpPr>
            <a:stCxn id="7" idx="3"/>
            <a:endCxn id="8" idx="0"/>
          </p:cNvCxnSpPr>
          <p:nvPr/>
        </p:nvCxnSpPr>
        <p:spPr>
          <a:xfrm>
            <a:off x="3151578" y="1957210"/>
            <a:ext cx="287239" cy="414909"/>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Conector curvado 20"/>
          <p:cNvCxnSpPr>
            <a:stCxn id="8" idx="3"/>
            <a:endCxn id="9" idx="0"/>
          </p:cNvCxnSpPr>
          <p:nvPr/>
        </p:nvCxnSpPr>
        <p:spPr>
          <a:xfrm>
            <a:off x="4099217" y="2676289"/>
            <a:ext cx="320430" cy="416106"/>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Conector curvado 22"/>
          <p:cNvCxnSpPr>
            <a:stCxn id="9" idx="3"/>
            <a:endCxn id="11" idx="0"/>
          </p:cNvCxnSpPr>
          <p:nvPr/>
        </p:nvCxnSpPr>
        <p:spPr>
          <a:xfrm>
            <a:off x="5080047" y="3396565"/>
            <a:ext cx="375139" cy="430901"/>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3960246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ítulo 1">
            <a:extLst>
              <a:ext uri="{FF2B5EF4-FFF2-40B4-BE49-F238E27FC236}">
                <a16:creationId xmlns="" xmlns:a16="http://schemas.microsoft.com/office/drawing/2014/main" id="{3F01990F-026C-374A-9B69-AE26493D28A4}"/>
              </a:ext>
            </a:extLst>
          </p:cNvPr>
          <p:cNvSpPr txBox="1">
            <a:spLocks/>
          </p:cNvSpPr>
          <p:nvPr/>
        </p:nvSpPr>
        <p:spPr>
          <a:xfrm>
            <a:off x="984739" y="2489123"/>
            <a:ext cx="3077285" cy="836708"/>
          </a:xfrm>
          <a:prstGeom prst="rect">
            <a:avLst/>
          </a:prstGeom>
        </p:spPr>
        <p:txBody>
          <a:bodyPr vert="horz" lIns="68580" tIns="34290" rIns="68580" bIns="34290" rtlCol="0" anchor="t">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s-CO" sz="2400" b="1" dirty="0" smtClean="0">
                <a:solidFill>
                  <a:schemeClr val="tx1">
                    <a:lumMod val="65000"/>
                    <a:lumOff val="35000"/>
                  </a:schemeClr>
                </a:solidFill>
              </a:rPr>
              <a:t>Metodología </a:t>
            </a:r>
          </a:p>
          <a:p>
            <a:pPr algn="l"/>
            <a:r>
              <a:rPr lang="es-CO" sz="2400" b="1" dirty="0" smtClean="0">
                <a:solidFill>
                  <a:schemeClr val="tx1">
                    <a:lumMod val="65000"/>
                    <a:lumOff val="35000"/>
                  </a:schemeClr>
                </a:solidFill>
              </a:rPr>
              <a:t>desarrollo ágil</a:t>
            </a:r>
            <a:endParaRPr lang="es-CO" sz="2400" b="1" dirty="0">
              <a:solidFill>
                <a:schemeClr val="tx1">
                  <a:lumMod val="65000"/>
                  <a:lumOff val="35000"/>
                </a:schemeClr>
              </a:solidFill>
            </a:endParaRPr>
          </a:p>
        </p:txBody>
      </p:sp>
      <p:pic>
        <p:nvPicPr>
          <p:cNvPr id="10" name="Imagen 9">
            <a:extLst>
              <a:ext uri="{FF2B5EF4-FFF2-40B4-BE49-F238E27FC236}">
                <a16:creationId xmlns="" xmlns:a16="http://schemas.microsoft.com/office/drawing/2014/main" id="{E03CA51A-108A-EF42-8D7F-3CDFFC86B826}"/>
              </a:ext>
            </a:extLst>
          </p:cNvPr>
          <p:cNvPicPr>
            <a:picLocks noChangeAspect="1"/>
          </p:cNvPicPr>
          <p:nvPr/>
        </p:nvPicPr>
        <p:blipFill>
          <a:blip r:embed="rId2"/>
          <a:stretch>
            <a:fillRect/>
          </a:stretch>
        </p:blipFill>
        <p:spPr>
          <a:xfrm>
            <a:off x="7912100" y="0"/>
            <a:ext cx="1231900" cy="1320800"/>
          </a:xfrm>
          <a:prstGeom prst="rect">
            <a:avLst/>
          </a:prstGeom>
        </p:spPr>
      </p:pic>
      <p:pic>
        <p:nvPicPr>
          <p:cNvPr id="13" name="Imagen 12">
            <a:extLst>
              <a:ext uri="{FF2B5EF4-FFF2-40B4-BE49-F238E27FC236}">
                <a16:creationId xmlns="" xmlns:a16="http://schemas.microsoft.com/office/drawing/2014/main" id="{A7ADD056-D5DD-9844-9D91-3ADEDE7AD27D}"/>
              </a:ext>
            </a:extLst>
          </p:cNvPr>
          <p:cNvPicPr>
            <a:picLocks noChangeAspect="1"/>
          </p:cNvPicPr>
          <p:nvPr/>
        </p:nvPicPr>
        <p:blipFill>
          <a:blip r:embed="rId3"/>
          <a:stretch>
            <a:fillRect/>
          </a:stretch>
        </p:blipFill>
        <p:spPr>
          <a:xfrm>
            <a:off x="12487" y="2041076"/>
            <a:ext cx="9131300" cy="3098800"/>
          </a:xfrm>
          <a:prstGeom prst="rect">
            <a:avLst/>
          </a:prstGeom>
        </p:spPr>
      </p:pic>
      <p:sp>
        <p:nvSpPr>
          <p:cNvPr id="2" name="Rectángulo redondeado 1"/>
          <p:cNvSpPr/>
          <p:nvPr/>
        </p:nvSpPr>
        <p:spPr>
          <a:xfrm>
            <a:off x="984739" y="356230"/>
            <a:ext cx="1320800" cy="60833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dirty="0" smtClean="0"/>
              <a:t>Planteamiento</a:t>
            </a:r>
            <a:endParaRPr lang="es-CO" dirty="0"/>
          </a:p>
        </p:txBody>
      </p:sp>
      <p:sp>
        <p:nvSpPr>
          <p:cNvPr id="7" name="Rectángulo redondeado 6"/>
          <p:cNvSpPr/>
          <p:nvPr/>
        </p:nvSpPr>
        <p:spPr>
          <a:xfrm>
            <a:off x="2424747" y="1616270"/>
            <a:ext cx="1444928" cy="608339"/>
          </a:xfrm>
          <a:prstGeom prst="round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dirty="0" smtClean="0">
                <a:solidFill>
                  <a:schemeClr val="tx1"/>
                </a:solidFill>
              </a:rPr>
              <a:t>Requerimientos priorizados</a:t>
            </a:r>
            <a:endParaRPr lang="es-CO" dirty="0">
              <a:solidFill>
                <a:schemeClr val="tx1"/>
              </a:solidFill>
            </a:endParaRPr>
          </a:p>
        </p:txBody>
      </p:sp>
      <p:sp>
        <p:nvSpPr>
          <p:cNvPr id="8" name="Rectángulo redondeado 7"/>
          <p:cNvSpPr/>
          <p:nvPr/>
        </p:nvSpPr>
        <p:spPr>
          <a:xfrm>
            <a:off x="5219630" y="212032"/>
            <a:ext cx="992554" cy="608339"/>
          </a:xfrm>
          <a:prstGeom prst="roundRect">
            <a:avLst/>
          </a:prstGeom>
          <a:solidFill>
            <a:srgbClr val="FF33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dirty="0" smtClean="0"/>
              <a:t>Iteración 2</a:t>
            </a:r>
            <a:endParaRPr lang="es-CO" dirty="0"/>
          </a:p>
        </p:txBody>
      </p:sp>
      <p:sp>
        <p:nvSpPr>
          <p:cNvPr id="9" name="Rectángulo redondeado 8"/>
          <p:cNvSpPr/>
          <p:nvPr/>
        </p:nvSpPr>
        <p:spPr>
          <a:xfrm>
            <a:off x="5103539" y="3131368"/>
            <a:ext cx="1320800" cy="608339"/>
          </a:xfrm>
          <a:prstGeom prst="roundRect">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dirty="0" smtClean="0"/>
              <a:t>Puesta en marcha</a:t>
            </a:r>
            <a:endParaRPr lang="es-CO" dirty="0"/>
          </a:p>
        </p:txBody>
      </p:sp>
      <p:cxnSp>
        <p:nvCxnSpPr>
          <p:cNvPr id="17" name="Conector curvado 16"/>
          <p:cNvCxnSpPr>
            <a:stCxn id="2" idx="3"/>
            <a:endCxn id="7" idx="0"/>
          </p:cNvCxnSpPr>
          <p:nvPr/>
        </p:nvCxnSpPr>
        <p:spPr>
          <a:xfrm>
            <a:off x="2305539" y="660400"/>
            <a:ext cx="841672" cy="955870"/>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Rectángulo redondeado 19"/>
          <p:cNvSpPr/>
          <p:nvPr/>
        </p:nvSpPr>
        <p:spPr>
          <a:xfrm>
            <a:off x="6212184" y="1122432"/>
            <a:ext cx="992554" cy="608339"/>
          </a:xfrm>
          <a:prstGeom prst="roundRect">
            <a:avLst/>
          </a:prstGeom>
          <a:solidFill>
            <a:srgbClr val="CC0066"/>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dirty="0" smtClean="0"/>
              <a:t>Iteración 3</a:t>
            </a:r>
            <a:endParaRPr lang="es-CO" dirty="0"/>
          </a:p>
        </p:txBody>
      </p:sp>
      <p:sp>
        <p:nvSpPr>
          <p:cNvPr id="22" name="Rectángulo redondeado 21"/>
          <p:cNvSpPr/>
          <p:nvPr/>
        </p:nvSpPr>
        <p:spPr>
          <a:xfrm>
            <a:off x="5259847" y="1964436"/>
            <a:ext cx="992554" cy="608339"/>
          </a:xfrm>
          <a:prstGeom prst="roundRect">
            <a:avLst/>
          </a:prstGeom>
          <a:solidFill>
            <a:srgbClr val="6600FF"/>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dirty="0" smtClean="0"/>
              <a:t>Iteración 4</a:t>
            </a:r>
            <a:endParaRPr lang="es-CO" dirty="0"/>
          </a:p>
        </p:txBody>
      </p:sp>
      <p:sp>
        <p:nvSpPr>
          <p:cNvPr id="24" name="Rectángulo redondeado 23"/>
          <p:cNvSpPr/>
          <p:nvPr/>
        </p:nvSpPr>
        <p:spPr>
          <a:xfrm>
            <a:off x="4227076" y="1072021"/>
            <a:ext cx="992554" cy="608339"/>
          </a:xfrm>
          <a:prstGeom prst="roundRect">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dirty="0" smtClean="0"/>
              <a:t>Iteración 1</a:t>
            </a:r>
            <a:endParaRPr lang="es-CO" dirty="0"/>
          </a:p>
        </p:txBody>
      </p:sp>
      <p:cxnSp>
        <p:nvCxnSpPr>
          <p:cNvPr id="18" name="Conector curvado 17"/>
          <p:cNvCxnSpPr>
            <a:stCxn id="24" idx="0"/>
            <a:endCxn id="8" idx="1"/>
          </p:cNvCxnSpPr>
          <p:nvPr/>
        </p:nvCxnSpPr>
        <p:spPr>
          <a:xfrm rot="5400000" flipH="1" flipV="1">
            <a:off x="4693582" y="545974"/>
            <a:ext cx="555819" cy="496277"/>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Conector curvado 25"/>
          <p:cNvCxnSpPr>
            <a:stCxn id="8" idx="3"/>
            <a:endCxn id="20" idx="0"/>
          </p:cNvCxnSpPr>
          <p:nvPr/>
        </p:nvCxnSpPr>
        <p:spPr>
          <a:xfrm>
            <a:off x="6212184" y="516202"/>
            <a:ext cx="496277" cy="606230"/>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Conector curvado 27"/>
          <p:cNvCxnSpPr>
            <a:stCxn id="20" idx="2"/>
            <a:endCxn id="22" idx="3"/>
          </p:cNvCxnSpPr>
          <p:nvPr/>
        </p:nvCxnSpPr>
        <p:spPr>
          <a:xfrm rot="5400000">
            <a:off x="6211514" y="1771658"/>
            <a:ext cx="537835" cy="456060"/>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Conector curvado 29"/>
          <p:cNvCxnSpPr>
            <a:stCxn id="22" idx="1"/>
            <a:endCxn id="24" idx="2"/>
          </p:cNvCxnSpPr>
          <p:nvPr/>
        </p:nvCxnSpPr>
        <p:spPr>
          <a:xfrm rot="10800000">
            <a:off x="4723353" y="1680360"/>
            <a:ext cx="536494" cy="588246"/>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Conector curvado 33"/>
          <p:cNvCxnSpPr>
            <a:stCxn id="7" idx="3"/>
            <a:endCxn id="24" idx="1"/>
          </p:cNvCxnSpPr>
          <p:nvPr/>
        </p:nvCxnSpPr>
        <p:spPr>
          <a:xfrm flipV="1">
            <a:off x="3869675" y="1376191"/>
            <a:ext cx="357401" cy="544249"/>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Conector curvado 35"/>
          <p:cNvCxnSpPr>
            <a:stCxn id="22" idx="2"/>
            <a:endCxn id="9" idx="0"/>
          </p:cNvCxnSpPr>
          <p:nvPr/>
        </p:nvCxnSpPr>
        <p:spPr>
          <a:xfrm rot="16200000" flipH="1">
            <a:off x="5480735" y="2848163"/>
            <a:ext cx="558593" cy="7815"/>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7979920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Imagen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13351" y="-12507"/>
            <a:ext cx="3330435" cy="5143498"/>
          </a:xfrm>
          <a:prstGeom prst="rect">
            <a:avLst/>
          </a:prstGeom>
        </p:spPr>
      </p:pic>
      <p:sp>
        <p:nvSpPr>
          <p:cNvPr id="5" name="Título 1">
            <a:extLst>
              <a:ext uri="{FF2B5EF4-FFF2-40B4-BE49-F238E27FC236}">
                <a16:creationId xmlns="" xmlns:a16="http://schemas.microsoft.com/office/drawing/2014/main" id="{3F01990F-026C-374A-9B69-AE26493D28A4}"/>
              </a:ext>
            </a:extLst>
          </p:cNvPr>
          <p:cNvSpPr txBox="1">
            <a:spLocks/>
          </p:cNvSpPr>
          <p:nvPr/>
        </p:nvSpPr>
        <p:spPr>
          <a:xfrm>
            <a:off x="1675380" y="812085"/>
            <a:ext cx="3881911" cy="424849"/>
          </a:xfrm>
          <a:prstGeom prst="rect">
            <a:avLst/>
          </a:prstGeom>
        </p:spPr>
        <p:txBody>
          <a:bodyPr vert="horz" lIns="68580" tIns="34290" rIns="68580" bIns="34290" rtlCol="0" anchor="t">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just"/>
            <a:r>
              <a:rPr lang="es-CO" sz="2400" b="1" dirty="0">
                <a:solidFill>
                  <a:schemeClr val="tx1">
                    <a:lumMod val="65000"/>
                    <a:lumOff val="35000"/>
                  </a:schemeClr>
                </a:solidFill>
              </a:rPr>
              <a:t>Los roles por desarrollar en las metodologías ágiles</a:t>
            </a:r>
          </a:p>
        </p:txBody>
      </p:sp>
      <p:pic>
        <p:nvPicPr>
          <p:cNvPr id="10" name="Imagen 9">
            <a:extLst>
              <a:ext uri="{FF2B5EF4-FFF2-40B4-BE49-F238E27FC236}">
                <a16:creationId xmlns="" xmlns:a16="http://schemas.microsoft.com/office/drawing/2014/main" id="{E03CA51A-108A-EF42-8D7F-3CDFFC86B826}"/>
              </a:ext>
            </a:extLst>
          </p:cNvPr>
          <p:cNvPicPr>
            <a:picLocks noChangeAspect="1"/>
          </p:cNvPicPr>
          <p:nvPr/>
        </p:nvPicPr>
        <p:blipFill>
          <a:blip r:embed="rId3"/>
          <a:stretch>
            <a:fillRect/>
          </a:stretch>
        </p:blipFill>
        <p:spPr>
          <a:xfrm flipH="1">
            <a:off x="213" y="-12508"/>
            <a:ext cx="1231900" cy="1320800"/>
          </a:xfrm>
          <a:prstGeom prst="rect">
            <a:avLst/>
          </a:prstGeom>
        </p:spPr>
      </p:pic>
      <p:pic>
        <p:nvPicPr>
          <p:cNvPr id="13" name="Imagen 12">
            <a:extLst>
              <a:ext uri="{FF2B5EF4-FFF2-40B4-BE49-F238E27FC236}">
                <a16:creationId xmlns="" xmlns:a16="http://schemas.microsoft.com/office/drawing/2014/main" id="{A7ADD056-D5DD-9844-9D91-3ADEDE7AD27D}"/>
              </a:ext>
            </a:extLst>
          </p:cNvPr>
          <p:cNvPicPr>
            <a:picLocks noChangeAspect="1"/>
          </p:cNvPicPr>
          <p:nvPr/>
        </p:nvPicPr>
        <p:blipFill>
          <a:blip r:embed="rId4"/>
          <a:stretch>
            <a:fillRect/>
          </a:stretch>
        </p:blipFill>
        <p:spPr>
          <a:xfrm>
            <a:off x="12487" y="2041076"/>
            <a:ext cx="9131300" cy="3098800"/>
          </a:xfrm>
          <a:prstGeom prst="rect">
            <a:avLst/>
          </a:prstGeom>
        </p:spPr>
      </p:pic>
      <p:sp>
        <p:nvSpPr>
          <p:cNvPr id="4" name="Rectángulo 3">
            <a:extLst>
              <a:ext uri="{FF2B5EF4-FFF2-40B4-BE49-F238E27FC236}">
                <a16:creationId xmlns="" xmlns:a16="http://schemas.microsoft.com/office/drawing/2014/main" id="{62AC0AAF-18CC-5248-890C-136B7E0A9907}"/>
              </a:ext>
            </a:extLst>
          </p:cNvPr>
          <p:cNvSpPr/>
          <p:nvPr/>
        </p:nvSpPr>
        <p:spPr>
          <a:xfrm>
            <a:off x="1675380" y="1712529"/>
            <a:ext cx="3975143" cy="1815882"/>
          </a:xfrm>
          <a:prstGeom prst="rect">
            <a:avLst/>
          </a:prstGeom>
          <a:noFill/>
        </p:spPr>
        <p:txBody>
          <a:bodyPr wrap="square" rtlCol="0">
            <a:spAutoFit/>
          </a:bodyPr>
          <a:lstStyle/>
          <a:p>
            <a:pPr algn="just"/>
            <a:r>
              <a:rPr lang="es-CO" sz="1600" dirty="0" smtClean="0">
                <a:solidFill>
                  <a:schemeClr val="tx1">
                    <a:lumMod val="65000"/>
                    <a:lumOff val="35000"/>
                  </a:schemeClr>
                </a:solidFill>
              </a:rPr>
              <a:t>Se eliminan las jerarquías, de tal manera que el equipo pueda tomar sus propias decisiones, se basa en la confianza en el equipo.  Sin embargo según la metodología se pueden ver labores especificas con habilidades blandas y duras claves, según la interacción con el proyecto.</a:t>
            </a:r>
            <a:endParaRPr lang="es-CO" sz="1600" dirty="0">
              <a:solidFill>
                <a:schemeClr val="tx1">
                  <a:lumMod val="65000"/>
                  <a:lumOff val="35000"/>
                </a:schemeClr>
              </a:solidFill>
            </a:endParaRPr>
          </a:p>
        </p:txBody>
      </p:sp>
    </p:spTree>
    <p:extLst>
      <p:ext uri="{BB962C8B-B14F-4D97-AF65-F5344CB8AC3E}">
        <p14:creationId xmlns:p14="http://schemas.microsoft.com/office/powerpoint/2010/main" val="307978858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 name="Imagen 19">
            <a:extLst>
              <a:ext uri="{FF2B5EF4-FFF2-40B4-BE49-F238E27FC236}">
                <a16:creationId xmlns="" xmlns:a16="http://schemas.microsoft.com/office/drawing/2014/main" id="{3EC24D61-C756-F44C-9D4A-1CFC830DE3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06" y="1"/>
            <a:ext cx="3330435" cy="5143498"/>
          </a:xfrm>
          <a:prstGeom prst="rect">
            <a:avLst/>
          </a:prstGeom>
        </p:spPr>
      </p:pic>
      <p:sp>
        <p:nvSpPr>
          <p:cNvPr id="5" name="Título 1">
            <a:extLst>
              <a:ext uri="{FF2B5EF4-FFF2-40B4-BE49-F238E27FC236}">
                <a16:creationId xmlns="" xmlns:a16="http://schemas.microsoft.com/office/drawing/2014/main" id="{3F01990F-026C-374A-9B69-AE26493D28A4}"/>
              </a:ext>
            </a:extLst>
          </p:cNvPr>
          <p:cNvSpPr txBox="1">
            <a:spLocks/>
          </p:cNvSpPr>
          <p:nvPr/>
        </p:nvSpPr>
        <p:spPr>
          <a:xfrm>
            <a:off x="3405983" y="812085"/>
            <a:ext cx="3881911" cy="424849"/>
          </a:xfrm>
          <a:prstGeom prst="rect">
            <a:avLst/>
          </a:prstGeom>
        </p:spPr>
        <p:txBody>
          <a:bodyPr vert="horz" lIns="68580" tIns="34290" rIns="68580" bIns="34290" rtlCol="0" anchor="t">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s-ES_tradnl" sz="2400" b="1" dirty="0" smtClean="0">
                <a:solidFill>
                  <a:schemeClr val="tx1">
                    <a:lumMod val="65000"/>
                    <a:lumOff val="35000"/>
                  </a:schemeClr>
                </a:solidFill>
                <a:latin typeface="Calibri"/>
                <a:cs typeface="Calibri"/>
              </a:rPr>
              <a:t>PM – Big </a:t>
            </a:r>
            <a:r>
              <a:rPr lang="es-ES_tradnl" sz="2400" b="1" dirty="0" err="1" smtClean="0">
                <a:solidFill>
                  <a:schemeClr val="tx1">
                    <a:lumMod val="65000"/>
                    <a:lumOff val="35000"/>
                  </a:schemeClr>
                </a:solidFill>
                <a:latin typeface="Calibri"/>
                <a:cs typeface="Calibri"/>
              </a:rPr>
              <a:t>Boss</a:t>
            </a:r>
            <a:endParaRPr lang="es-CO" sz="2400" dirty="0">
              <a:solidFill>
                <a:schemeClr val="tx1">
                  <a:lumMod val="65000"/>
                  <a:lumOff val="35000"/>
                </a:schemeClr>
              </a:solidFill>
            </a:endParaRPr>
          </a:p>
        </p:txBody>
      </p:sp>
      <p:pic>
        <p:nvPicPr>
          <p:cNvPr id="10" name="Imagen 9">
            <a:extLst>
              <a:ext uri="{FF2B5EF4-FFF2-40B4-BE49-F238E27FC236}">
                <a16:creationId xmlns="" xmlns:a16="http://schemas.microsoft.com/office/drawing/2014/main" id="{E03CA51A-108A-EF42-8D7F-3CDFFC86B826}"/>
              </a:ext>
            </a:extLst>
          </p:cNvPr>
          <p:cNvPicPr>
            <a:picLocks noChangeAspect="1"/>
          </p:cNvPicPr>
          <p:nvPr/>
        </p:nvPicPr>
        <p:blipFill>
          <a:blip r:embed="rId3"/>
          <a:stretch>
            <a:fillRect/>
          </a:stretch>
        </p:blipFill>
        <p:spPr>
          <a:xfrm>
            <a:off x="7912100" y="0"/>
            <a:ext cx="1231900" cy="1320800"/>
          </a:xfrm>
          <a:prstGeom prst="rect">
            <a:avLst/>
          </a:prstGeom>
        </p:spPr>
      </p:pic>
      <p:pic>
        <p:nvPicPr>
          <p:cNvPr id="13" name="Imagen 12">
            <a:extLst>
              <a:ext uri="{FF2B5EF4-FFF2-40B4-BE49-F238E27FC236}">
                <a16:creationId xmlns="" xmlns:a16="http://schemas.microsoft.com/office/drawing/2014/main" id="{A7ADD056-D5DD-9844-9D91-3ADEDE7AD27D}"/>
              </a:ext>
            </a:extLst>
          </p:cNvPr>
          <p:cNvPicPr>
            <a:picLocks noChangeAspect="1"/>
          </p:cNvPicPr>
          <p:nvPr/>
        </p:nvPicPr>
        <p:blipFill>
          <a:blip r:embed="rId4"/>
          <a:stretch>
            <a:fillRect/>
          </a:stretch>
        </p:blipFill>
        <p:spPr>
          <a:xfrm>
            <a:off x="12487" y="2041076"/>
            <a:ext cx="9131300" cy="3098800"/>
          </a:xfrm>
          <a:prstGeom prst="rect">
            <a:avLst/>
          </a:prstGeom>
        </p:spPr>
      </p:pic>
      <p:sp>
        <p:nvSpPr>
          <p:cNvPr id="4" name="Rectángulo 3">
            <a:extLst>
              <a:ext uri="{FF2B5EF4-FFF2-40B4-BE49-F238E27FC236}">
                <a16:creationId xmlns="" xmlns:a16="http://schemas.microsoft.com/office/drawing/2014/main" id="{62AC0AAF-18CC-5248-890C-136B7E0A9907}"/>
              </a:ext>
            </a:extLst>
          </p:cNvPr>
          <p:cNvSpPr/>
          <p:nvPr/>
        </p:nvSpPr>
        <p:spPr>
          <a:xfrm>
            <a:off x="3405983" y="1417588"/>
            <a:ext cx="3881911" cy="2308324"/>
          </a:xfrm>
          <a:prstGeom prst="rect">
            <a:avLst/>
          </a:prstGeom>
          <a:noFill/>
        </p:spPr>
        <p:txBody>
          <a:bodyPr wrap="square" rtlCol="0">
            <a:spAutoFit/>
          </a:bodyPr>
          <a:lstStyle/>
          <a:p>
            <a:pPr marL="171450" indent="-171450" algn="just">
              <a:buFont typeface="Arial" panose="020B0604020202020204" pitchFamily="34" charset="0"/>
              <a:buChar char="•"/>
            </a:pPr>
            <a:r>
              <a:rPr lang="es-CO" sz="1200" dirty="0" smtClean="0">
                <a:solidFill>
                  <a:schemeClr val="tx1">
                    <a:lumMod val="65000"/>
                    <a:lumOff val="35000"/>
                  </a:schemeClr>
                </a:solidFill>
              </a:rPr>
              <a:t>Administrador del proyecto, persona con habilidades comunicativas, encargado de hablar con el cliente</a:t>
            </a:r>
          </a:p>
          <a:p>
            <a:pPr algn="just"/>
            <a:endParaRPr lang="es-CO" sz="1200" dirty="0" smtClean="0">
              <a:solidFill>
                <a:schemeClr val="tx1">
                  <a:lumMod val="65000"/>
                  <a:lumOff val="35000"/>
                </a:schemeClr>
              </a:solidFill>
            </a:endParaRPr>
          </a:p>
          <a:p>
            <a:pPr marL="171450" indent="-171450" algn="just">
              <a:buFont typeface="Arial" panose="020B0604020202020204" pitchFamily="34" charset="0"/>
              <a:buChar char="•"/>
            </a:pPr>
            <a:r>
              <a:rPr lang="es-CO" sz="1200" dirty="0" smtClean="0">
                <a:solidFill>
                  <a:schemeClr val="tx1">
                    <a:lumMod val="65000"/>
                    <a:lumOff val="35000"/>
                  </a:schemeClr>
                </a:solidFill>
              </a:rPr>
              <a:t>Por lo general es un rol que requiera experiencia y se espera que haya pasado por las labores de construcción</a:t>
            </a:r>
          </a:p>
          <a:p>
            <a:pPr algn="just"/>
            <a:endParaRPr lang="es-CO" sz="1200" dirty="0" smtClean="0">
              <a:solidFill>
                <a:schemeClr val="tx1">
                  <a:lumMod val="65000"/>
                  <a:lumOff val="35000"/>
                </a:schemeClr>
              </a:solidFill>
            </a:endParaRPr>
          </a:p>
          <a:p>
            <a:pPr marL="171450" indent="-171450" algn="just">
              <a:buFont typeface="Arial" panose="020B0604020202020204" pitchFamily="34" charset="0"/>
              <a:buChar char="•"/>
            </a:pPr>
            <a:r>
              <a:rPr lang="es-CO" sz="1200" dirty="0" smtClean="0">
                <a:solidFill>
                  <a:schemeClr val="tx1">
                    <a:lumMod val="65000"/>
                    <a:lumOff val="35000"/>
                  </a:schemeClr>
                </a:solidFill>
              </a:rPr>
              <a:t>No es un superior, trabaja de la mano del resto del equipo, pero cumpliendo tareas administrativas</a:t>
            </a:r>
          </a:p>
          <a:p>
            <a:pPr marL="171450" indent="-171450" algn="just">
              <a:buFont typeface="Arial" panose="020B0604020202020204" pitchFamily="34" charset="0"/>
              <a:buChar char="•"/>
            </a:pPr>
            <a:endParaRPr lang="es-CO" sz="1200" dirty="0">
              <a:solidFill>
                <a:schemeClr val="tx1">
                  <a:lumMod val="65000"/>
                  <a:lumOff val="35000"/>
                </a:schemeClr>
              </a:solidFill>
            </a:endParaRPr>
          </a:p>
          <a:p>
            <a:pPr marL="171450" indent="-171450" algn="just">
              <a:buFont typeface="Arial" panose="020B0604020202020204" pitchFamily="34" charset="0"/>
              <a:buChar char="•"/>
            </a:pPr>
            <a:r>
              <a:rPr lang="es-CO" sz="1200" dirty="0">
                <a:solidFill>
                  <a:schemeClr val="tx1">
                    <a:lumMod val="65000"/>
                    <a:lumOff val="35000"/>
                  </a:schemeClr>
                </a:solidFill>
              </a:rPr>
              <a:t>Es el gerente del proyecto, debe tener una idea general del proyecto y </a:t>
            </a:r>
            <a:r>
              <a:rPr lang="es-CO" sz="1200" dirty="0" smtClean="0">
                <a:solidFill>
                  <a:schemeClr val="tx1">
                    <a:lumMod val="65000"/>
                    <a:lumOff val="35000"/>
                  </a:schemeClr>
                </a:solidFill>
              </a:rPr>
              <a:t>estar familiarizado </a:t>
            </a:r>
            <a:r>
              <a:rPr lang="es-CO" sz="1200" dirty="0">
                <a:solidFill>
                  <a:schemeClr val="tx1">
                    <a:lumMod val="65000"/>
                    <a:lumOff val="35000"/>
                  </a:schemeClr>
                </a:solidFill>
              </a:rPr>
              <a:t>con su estado. El cliente puede asumir este </a:t>
            </a:r>
            <a:r>
              <a:rPr lang="es-CO" sz="1200" dirty="0" smtClean="0">
                <a:solidFill>
                  <a:schemeClr val="tx1">
                    <a:lumMod val="65000"/>
                    <a:lumOff val="35000"/>
                  </a:schemeClr>
                </a:solidFill>
              </a:rPr>
              <a:t>papel (XP). </a:t>
            </a:r>
            <a:endParaRPr lang="es-CO" sz="1200" dirty="0">
              <a:solidFill>
                <a:schemeClr val="tx1">
                  <a:lumMod val="65000"/>
                  <a:lumOff val="35000"/>
                </a:schemeClr>
              </a:solidFill>
            </a:endParaRPr>
          </a:p>
        </p:txBody>
      </p:sp>
    </p:spTree>
    <p:extLst>
      <p:ext uri="{BB962C8B-B14F-4D97-AF65-F5344CB8AC3E}">
        <p14:creationId xmlns:p14="http://schemas.microsoft.com/office/powerpoint/2010/main" val="363038102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Imagen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13351" y="-12507"/>
            <a:ext cx="3330434" cy="5143498"/>
          </a:xfrm>
          <a:prstGeom prst="rect">
            <a:avLst/>
          </a:prstGeom>
        </p:spPr>
      </p:pic>
      <p:sp>
        <p:nvSpPr>
          <p:cNvPr id="5" name="Título 1">
            <a:extLst>
              <a:ext uri="{FF2B5EF4-FFF2-40B4-BE49-F238E27FC236}">
                <a16:creationId xmlns="" xmlns:a16="http://schemas.microsoft.com/office/drawing/2014/main" id="{3F01990F-026C-374A-9B69-AE26493D28A4}"/>
              </a:ext>
            </a:extLst>
          </p:cNvPr>
          <p:cNvSpPr txBox="1">
            <a:spLocks/>
          </p:cNvSpPr>
          <p:nvPr/>
        </p:nvSpPr>
        <p:spPr>
          <a:xfrm>
            <a:off x="1675380" y="812085"/>
            <a:ext cx="3881911" cy="424849"/>
          </a:xfrm>
          <a:prstGeom prst="rect">
            <a:avLst/>
          </a:prstGeom>
        </p:spPr>
        <p:txBody>
          <a:bodyPr vert="horz" lIns="68580" tIns="34290" rIns="68580" bIns="34290" rtlCol="0" anchor="t">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just"/>
            <a:r>
              <a:rPr lang="es-CO" sz="2400" b="1" dirty="0" err="1" smtClean="0">
                <a:solidFill>
                  <a:schemeClr val="tx1">
                    <a:lumMod val="65000"/>
                    <a:lumOff val="35000"/>
                  </a:schemeClr>
                </a:solidFill>
              </a:rPr>
              <a:t>Scrum</a:t>
            </a:r>
            <a:r>
              <a:rPr lang="es-CO" sz="2400" b="1" dirty="0" smtClean="0">
                <a:solidFill>
                  <a:schemeClr val="tx1">
                    <a:lumMod val="65000"/>
                    <a:lumOff val="35000"/>
                  </a:schemeClr>
                </a:solidFill>
              </a:rPr>
              <a:t> Master - Coach</a:t>
            </a:r>
            <a:endParaRPr lang="es-CO" sz="2400" b="1" dirty="0">
              <a:solidFill>
                <a:schemeClr val="tx1">
                  <a:lumMod val="65000"/>
                  <a:lumOff val="35000"/>
                </a:schemeClr>
              </a:solidFill>
            </a:endParaRPr>
          </a:p>
        </p:txBody>
      </p:sp>
      <p:pic>
        <p:nvPicPr>
          <p:cNvPr id="10" name="Imagen 9">
            <a:extLst>
              <a:ext uri="{FF2B5EF4-FFF2-40B4-BE49-F238E27FC236}">
                <a16:creationId xmlns="" xmlns:a16="http://schemas.microsoft.com/office/drawing/2014/main" id="{E03CA51A-108A-EF42-8D7F-3CDFFC86B826}"/>
              </a:ext>
            </a:extLst>
          </p:cNvPr>
          <p:cNvPicPr>
            <a:picLocks noChangeAspect="1"/>
          </p:cNvPicPr>
          <p:nvPr/>
        </p:nvPicPr>
        <p:blipFill>
          <a:blip r:embed="rId3"/>
          <a:stretch>
            <a:fillRect/>
          </a:stretch>
        </p:blipFill>
        <p:spPr>
          <a:xfrm flipH="1">
            <a:off x="213" y="-12508"/>
            <a:ext cx="1231900" cy="1320800"/>
          </a:xfrm>
          <a:prstGeom prst="rect">
            <a:avLst/>
          </a:prstGeom>
        </p:spPr>
      </p:pic>
      <p:pic>
        <p:nvPicPr>
          <p:cNvPr id="13" name="Imagen 12">
            <a:extLst>
              <a:ext uri="{FF2B5EF4-FFF2-40B4-BE49-F238E27FC236}">
                <a16:creationId xmlns="" xmlns:a16="http://schemas.microsoft.com/office/drawing/2014/main" id="{A7ADD056-D5DD-9844-9D91-3ADEDE7AD27D}"/>
              </a:ext>
            </a:extLst>
          </p:cNvPr>
          <p:cNvPicPr>
            <a:picLocks noChangeAspect="1"/>
          </p:cNvPicPr>
          <p:nvPr/>
        </p:nvPicPr>
        <p:blipFill>
          <a:blip r:embed="rId4"/>
          <a:stretch>
            <a:fillRect/>
          </a:stretch>
        </p:blipFill>
        <p:spPr>
          <a:xfrm>
            <a:off x="12487" y="2041076"/>
            <a:ext cx="9131300" cy="3098800"/>
          </a:xfrm>
          <a:prstGeom prst="rect">
            <a:avLst/>
          </a:prstGeom>
        </p:spPr>
      </p:pic>
      <p:sp>
        <p:nvSpPr>
          <p:cNvPr id="7" name="Rectángulo 6">
            <a:extLst>
              <a:ext uri="{FF2B5EF4-FFF2-40B4-BE49-F238E27FC236}">
                <a16:creationId xmlns="" xmlns:a16="http://schemas.microsoft.com/office/drawing/2014/main" id="{62AC0AAF-18CC-5248-890C-136B7E0A9907}"/>
              </a:ext>
            </a:extLst>
          </p:cNvPr>
          <p:cNvSpPr/>
          <p:nvPr/>
        </p:nvSpPr>
        <p:spPr>
          <a:xfrm>
            <a:off x="1675379" y="1417952"/>
            <a:ext cx="3881911" cy="1754326"/>
          </a:xfrm>
          <a:prstGeom prst="rect">
            <a:avLst/>
          </a:prstGeom>
          <a:noFill/>
        </p:spPr>
        <p:txBody>
          <a:bodyPr wrap="square" rtlCol="0">
            <a:spAutoFit/>
          </a:bodyPr>
          <a:lstStyle/>
          <a:p>
            <a:pPr marL="171450" indent="-171450" algn="just">
              <a:buFont typeface="Arial" panose="020B0604020202020204" pitchFamily="34" charset="0"/>
              <a:buChar char="•"/>
            </a:pPr>
            <a:r>
              <a:rPr lang="es-CO" sz="1200" dirty="0">
                <a:solidFill>
                  <a:schemeClr val="tx1">
                    <a:lumMod val="65000"/>
                    <a:lumOff val="35000"/>
                  </a:schemeClr>
                </a:solidFill>
              </a:rPr>
              <a:t>El objetivo de un entrenador es que el equipo comprenda las directrices de XP. No se trata de que sean solamente lecciones teóricas, si no que se trata de dar ejemplo y propone ideas para mejorar</a:t>
            </a:r>
            <a:r>
              <a:rPr lang="es-CO" sz="1200" dirty="0" smtClean="0">
                <a:solidFill>
                  <a:schemeClr val="tx1">
                    <a:lumMod val="65000"/>
                    <a:lumOff val="35000"/>
                  </a:schemeClr>
                </a:solidFill>
              </a:rPr>
              <a:t>.</a:t>
            </a:r>
          </a:p>
          <a:p>
            <a:pPr algn="just"/>
            <a:endParaRPr lang="es-CO" sz="1200" dirty="0" smtClean="0">
              <a:solidFill>
                <a:schemeClr val="tx1">
                  <a:lumMod val="65000"/>
                  <a:lumOff val="35000"/>
                </a:schemeClr>
              </a:solidFill>
            </a:endParaRPr>
          </a:p>
          <a:p>
            <a:pPr marL="171450" indent="-171450" algn="just">
              <a:buFont typeface="Arial" panose="020B0604020202020204" pitchFamily="34" charset="0"/>
              <a:buChar char="•"/>
            </a:pPr>
            <a:r>
              <a:rPr lang="es-CO" sz="1200" dirty="0">
                <a:solidFill>
                  <a:schemeClr val="tx1">
                    <a:lumMod val="65000"/>
                    <a:lumOff val="35000"/>
                  </a:schemeClr>
                </a:solidFill>
              </a:rPr>
              <a:t>Velar que todos los participantes del proyecto sigan las reglas y proceso de </a:t>
            </a:r>
            <a:r>
              <a:rPr lang="es-CO" sz="1200" dirty="0" err="1" smtClean="0">
                <a:solidFill>
                  <a:schemeClr val="tx1">
                    <a:lumMod val="65000"/>
                    <a:lumOff val="35000"/>
                  </a:schemeClr>
                </a:solidFill>
              </a:rPr>
              <a:t>Scrum</a:t>
            </a:r>
            <a:r>
              <a:rPr lang="es-CO" sz="1200" dirty="0" smtClean="0">
                <a:solidFill>
                  <a:schemeClr val="tx1">
                    <a:lumMod val="65000"/>
                    <a:lumOff val="35000"/>
                  </a:schemeClr>
                </a:solidFill>
              </a:rPr>
              <a:t>, encajándolas </a:t>
            </a:r>
            <a:r>
              <a:rPr lang="es-CO" sz="1200" dirty="0">
                <a:solidFill>
                  <a:schemeClr val="tx1">
                    <a:lumMod val="65000"/>
                    <a:lumOff val="35000"/>
                  </a:schemeClr>
                </a:solidFill>
              </a:rPr>
              <a:t>en la cultura de la organización, y guiar la colaboración del equipo </a:t>
            </a:r>
            <a:r>
              <a:rPr lang="es-CO" sz="1200" dirty="0" smtClean="0">
                <a:solidFill>
                  <a:schemeClr val="tx1">
                    <a:lumMod val="65000"/>
                    <a:lumOff val="35000"/>
                  </a:schemeClr>
                </a:solidFill>
              </a:rPr>
              <a:t>con el </a:t>
            </a:r>
            <a:r>
              <a:rPr lang="es-CO" sz="1200" dirty="0">
                <a:solidFill>
                  <a:schemeClr val="tx1">
                    <a:lumMod val="65000"/>
                    <a:lumOff val="35000"/>
                  </a:schemeClr>
                </a:solidFill>
              </a:rPr>
              <a:t>cliente de manera que las sinergias sean máximas. </a:t>
            </a:r>
            <a:endParaRPr lang="es-CO" sz="1200" dirty="0" smtClean="0">
              <a:solidFill>
                <a:schemeClr val="tx1">
                  <a:lumMod val="65000"/>
                  <a:lumOff val="35000"/>
                </a:schemeClr>
              </a:solidFill>
            </a:endParaRPr>
          </a:p>
        </p:txBody>
      </p:sp>
    </p:spTree>
    <p:extLst>
      <p:ext uri="{BB962C8B-B14F-4D97-AF65-F5344CB8AC3E}">
        <p14:creationId xmlns:p14="http://schemas.microsoft.com/office/powerpoint/2010/main" val="27845683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ítulo 1">
            <a:extLst>
              <a:ext uri="{FF2B5EF4-FFF2-40B4-BE49-F238E27FC236}">
                <a16:creationId xmlns="" xmlns:a16="http://schemas.microsoft.com/office/drawing/2014/main" id="{3F01990F-026C-374A-9B69-AE26493D28A4}"/>
              </a:ext>
            </a:extLst>
          </p:cNvPr>
          <p:cNvSpPr txBox="1">
            <a:spLocks/>
          </p:cNvSpPr>
          <p:nvPr/>
        </p:nvSpPr>
        <p:spPr>
          <a:xfrm>
            <a:off x="1675380" y="812085"/>
            <a:ext cx="3881911" cy="424849"/>
          </a:xfrm>
          <a:prstGeom prst="rect">
            <a:avLst/>
          </a:prstGeom>
        </p:spPr>
        <p:txBody>
          <a:bodyPr vert="horz" lIns="68580" tIns="34290" rIns="68580" bIns="34290" rtlCol="0" anchor="t">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just"/>
            <a:r>
              <a:rPr lang="es-CO" sz="2400" b="1" dirty="0" err="1" smtClean="0">
                <a:solidFill>
                  <a:schemeClr val="tx1">
                    <a:lumMod val="65000"/>
                    <a:lumOff val="35000"/>
                  </a:schemeClr>
                </a:solidFill>
              </a:rPr>
              <a:t>Scrum</a:t>
            </a:r>
            <a:r>
              <a:rPr lang="es-CO" sz="2400" b="1" dirty="0" smtClean="0">
                <a:solidFill>
                  <a:schemeClr val="tx1">
                    <a:lumMod val="65000"/>
                    <a:lumOff val="35000"/>
                  </a:schemeClr>
                </a:solidFill>
              </a:rPr>
              <a:t> Master - Coach</a:t>
            </a:r>
            <a:endParaRPr lang="es-CO" sz="2400" b="1" dirty="0">
              <a:solidFill>
                <a:schemeClr val="tx1">
                  <a:lumMod val="65000"/>
                  <a:lumOff val="35000"/>
                </a:schemeClr>
              </a:solidFill>
            </a:endParaRPr>
          </a:p>
        </p:txBody>
      </p:sp>
      <p:pic>
        <p:nvPicPr>
          <p:cNvPr id="10" name="Imagen 9">
            <a:extLst>
              <a:ext uri="{FF2B5EF4-FFF2-40B4-BE49-F238E27FC236}">
                <a16:creationId xmlns="" xmlns:a16="http://schemas.microsoft.com/office/drawing/2014/main" id="{E03CA51A-108A-EF42-8D7F-3CDFFC86B826}"/>
              </a:ext>
            </a:extLst>
          </p:cNvPr>
          <p:cNvPicPr>
            <a:picLocks noChangeAspect="1"/>
          </p:cNvPicPr>
          <p:nvPr/>
        </p:nvPicPr>
        <p:blipFill>
          <a:blip r:embed="rId2"/>
          <a:stretch>
            <a:fillRect/>
          </a:stretch>
        </p:blipFill>
        <p:spPr>
          <a:xfrm flipH="1">
            <a:off x="213" y="-12508"/>
            <a:ext cx="1231900" cy="1320800"/>
          </a:xfrm>
          <a:prstGeom prst="rect">
            <a:avLst/>
          </a:prstGeom>
        </p:spPr>
      </p:pic>
      <p:pic>
        <p:nvPicPr>
          <p:cNvPr id="13" name="Imagen 12">
            <a:extLst>
              <a:ext uri="{FF2B5EF4-FFF2-40B4-BE49-F238E27FC236}">
                <a16:creationId xmlns="" xmlns:a16="http://schemas.microsoft.com/office/drawing/2014/main" id="{A7ADD056-D5DD-9844-9D91-3ADEDE7AD27D}"/>
              </a:ext>
            </a:extLst>
          </p:cNvPr>
          <p:cNvPicPr>
            <a:picLocks noChangeAspect="1"/>
          </p:cNvPicPr>
          <p:nvPr/>
        </p:nvPicPr>
        <p:blipFill>
          <a:blip r:embed="rId3"/>
          <a:stretch>
            <a:fillRect/>
          </a:stretch>
        </p:blipFill>
        <p:spPr>
          <a:xfrm>
            <a:off x="12487" y="2041076"/>
            <a:ext cx="9131300" cy="3098800"/>
          </a:xfrm>
          <a:prstGeom prst="rect">
            <a:avLst/>
          </a:prstGeom>
        </p:spPr>
      </p:pic>
      <p:sp>
        <p:nvSpPr>
          <p:cNvPr id="7" name="Rectángulo 6">
            <a:extLst>
              <a:ext uri="{FF2B5EF4-FFF2-40B4-BE49-F238E27FC236}">
                <a16:creationId xmlns="" xmlns:a16="http://schemas.microsoft.com/office/drawing/2014/main" id="{62AC0AAF-18CC-5248-890C-136B7E0A9907}"/>
              </a:ext>
            </a:extLst>
          </p:cNvPr>
          <p:cNvSpPr/>
          <p:nvPr/>
        </p:nvSpPr>
        <p:spPr>
          <a:xfrm>
            <a:off x="1675379" y="1394506"/>
            <a:ext cx="4834836" cy="1754326"/>
          </a:xfrm>
          <a:prstGeom prst="rect">
            <a:avLst/>
          </a:prstGeom>
          <a:noFill/>
        </p:spPr>
        <p:txBody>
          <a:bodyPr wrap="square" rtlCol="0">
            <a:spAutoFit/>
          </a:bodyPr>
          <a:lstStyle/>
          <a:p>
            <a:pPr marL="171450" indent="-171450" algn="just">
              <a:buFont typeface="Arial" panose="020B0604020202020204" pitchFamily="34" charset="0"/>
              <a:buChar char="•"/>
            </a:pPr>
            <a:r>
              <a:rPr lang="es-CO" sz="1200" dirty="0">
                <a:solidFill>
                  <a:schemeClr val="tx1">
                    <a:lumMod val="65000"/>
                    <a:lumOff val="35000"/>
                  </a:schemeClr>
                </a:solidFill>
              </a:rPr>
              <a:t>Quitar los impedimentos que el equipo tiene en su camino para conseguir el </a:t>
            </a:r>
            <a:r>
              <a:rPr lang="es-CO" sz="1200" dirty="0" smtClean="0">
                <a:solidFill>
                  <a:schemeClr val="tx1">
                    <a:lumMod val="65000"/>
                    <a:lumOff val="35000"/>
                  </a:schemeClr>
                </a:solidFill>
              </a:rPr>
              <a:t>objetivo de </a:t>
            </a:r>
            <a:r>
              <a:rPr lang="es-CO" sz="1200" dirty="0">
                <a:solidFill>
                  <a:schemeClr val="tx1">
                    <a:lumMod val="65000"/>
                    <a:lumOff val="35000"/>
                  </a:schemeClr>
                </a:solidFill>
              </a:rPr>
              <a:t>cada iteración (proporcionar un resultado útil al cliente de la manera </a:t>
            </a:r>
            <a:r>
              <a:rPr lang="es-CO" sz="1200" dirty="0" smtClean="0">
                <a:solidFill>
                  <a:schemeClr val="tx1">
                    <a:lumMod val="65000"/>
                    <a:lumOff val="35000"/>
                  </a:schemeClr>
                </a:solidFill>
              </a:rPr>
              <a:t>más efectiva</a:t>
            </a:r>
            <a:r>
              <a:rPr lang="es-CO" sz="1200" dirty="0">
                <a:solidFill>
                  <a:schemeClr val="tx1">
                    <a:lumMod val="65000"/>
                    <a:lumOff val="35000"/>
                  </a:schemeClr>
                </a:solidFill>
              </a:rPr>
              <a:t>) y poder finalizar el proyecto con éxito. Estos obstáculos se identifican </a:t>
            </a:r>
            <a:r>
              <a:rPr lang="es-CO" sz="1200" dirty="0" smtClean="0">
                <a:solidFill>
                  <a:schemeClr val="tx1">
                    <a:lumMod val="65000"/>
                    <a:lumOff val="35000"/>
                  </a:schemeClr>
                </a:solidFill>
              </a:rPr>
              <a:t>de manera </a:t>
            </a:r>
            <a:r>
              <a:rPr lang="es-CO" sz="1200" dirty="0">
                <a:solidFill>
                  <a:schemeClr val="tx1">
                    <a:lumMod val="65000"/>
                    <a:lumOff val="35000"/>
                  </a:schemeClr>
                </a:solidFill>
              </a:rPr>
              <a:t>sistemática en las reuniones diarias de sincronización del equipo y en </a:t>
            </a:r>
            <a:r>
              <a:rPr lang="es-CO" sz="1200" dirty="0" smtClean="0">
                <a:solidFill>
                  <a:schemeClr val="tx1">
                    <a:lumMod val="65000"/>
                    <a:lumOff val="35000"/>
                  </a:schemeClr>
                </a:solidFill>
              </a:rPr>
              <a:t>las reuniones </a:t>
            </a:r>
            <a:r>
              <a:rPr lang="es-CO" sz="1200" dirty="0">
                <a:solidFill>
                  <a:schemeClr val="tx1">
                    <a:lumMod val="65000"/>
                    <a:lumOff val="35000"/>
                  </a:schemeClr>
                </a:solidFill>
              </a:rPr>
              <a:t>de retrospectiva. </a:t>
            </a:r>
            <a:endParaRPr lang="es-CO" sz="1200" dirty="0" smtClean="0">
              <a:solidFill>
                <a:schemeClr val="tx1">
                  <a:lumMod val="65000"/>
                  <a:lumOff val="35000"/>
                </a:schemeClr>
              </a:solidFill>
            </a:endParaRPr>
          </a:p>
          <a:p>
            <a:pPr marL="171450" indent="-171450" algn="just">
              <a:buFont typeface="Arial" panose="020B0604020202020204" pitchFamily="34" charset="0"/>
              <a:buChar char="•"/>
            </a:pPr>
            <a:endParaRPr lang="es-CO" sz="1200" dirty="0" smtClean="0">
              <a:solidFill>
                <a:schemeClr val="tx1">
                  <a:lumMod val="65000"/>
                  <a:lumOff val="35000"/>
                </a:schemeClr>
              </a:solidFill>
            </a:endParaRPr>
          </a:p>
          <a:p>
            <a:pPr marL="171450" indent="-171450" algn="just">
              <a:buFont typeface="Arial" panose="020B0604020202020204" pitchFamily="34" charset="0"/>
              <a:buChar char="•"/>
            </a:pPr>
            <a:r>
              <a:rPr lang="es-CO" sz="1200" dirty="0" smtClean="0">
                <a:solidFill>
                  <a:schemeClr val="tx1">
                    <a:lumMod val="65000"/>
                    <a:lumOff val="35000"/>
                  </a:schemeClr>
                </a:solidFill>
              </a:rPr>
              <a:t>Enseñar </a:t>
            </a:r>
            <a:r>
              <a:rPr lang="es-CO" sz="1200" dirty="0">
                <a:solidFill>
                  <a:schemeClr val="tx1">
                    <a:lumMod val="65000"/>
                    <a:lumOff val="35000"/>
                  </a:schemeClr>
                </a:solidFill>
              </a:rPr>
              <a:t>al equipo a auto gestionarse. No da respuestas, si no que guía al equipo </a:t>
            </a:r>
            <a:r>
              <a:rPr lang="es-CO" sz="1200" dirty="0" smtClean="0">
                <a:solidFill>
                  <a:schemeClr val="tx1">
                    <a:lumMod val="65000"/>
                    <a:lumOff val="35000"/>
                  </a:schemeClr>
                </a:solidFill>
              </a:rPr>
              <a:t>con preguntas </a:t>
            </a:r>
            <a:r>
              <a:rPr lang="es-CO" sz="1200" dirty="0">
                <a:solidFill>
                  <a:schemeClr val="tx1">
                    <a:lumMod val="65000"/>
                    <a:lumOff val="35000"/>
                  </a:schemeClr>
                </a:solidFill>
              </a:rPr>
              <a:t>para que descubra por sí mismo una solución. </a:t>
            </a:r>
            <a:endParaRPr lang="es-CO" sz="1200" dirty="0" smtClean="0">
              <a:solidFill>
                <a:schemeClr val="tx1">
                  <a:lumMod val="65000"/>
                  <a:lumOff val="35000"/>
                </a:schemeClr>
              </a:solidFill>
            </a:endParaRPr>
          </a:p>
        </p:txBody>
      </p:sp>
    </p:spTree>
    <p:extLst>
      <p:ext uri="{BB962C8B-B14F-4D97-AF65-F5344CB8AC3E}">
        <p14:creationId xmlns:p14="http://schemas.microsoft.com/office/powerpoint/2010/main" val="21463982"/>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 name="Imagen 19">
            <a:extLst>
              <a:ext uri="{FF2B5EF4-FFF2-40B4-BE49-F238E27FC236}">
                <a16:creationId xmlns="" xmlns:a16="http://schemas.microsoft.com/office/drawing/2014/main" id="{3EC24D61-C756-F44C-9D4A-1CFC830DE3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06" y="1"/>
            <a:ext cx="3330434" cy="5143498"/>
          </a:xfrm>
          <a:prstGeom prst="rect">
            <a:avLst/>
          </a:prstGeom>
        </p:spPr>
      </p:pic>
      <p:sp>
        <p:nvSpPr>
          <p:cNvPr id="5" name="Título 1">
            <a:extLst>
              <a:ext uri="{FF2B5EF4-FFF2-40B4-BE49-F238E27FC236}">
                <a16:creationId xmlns="" xmlns:a16="http://schemas.microsoft.com/office/drawing/2014/main" id="{3F01990F-026C-374A-9B69-AE26493D28A4}"/>
              </a:ext>
            </a:extLst>
          </p:cNvPr>
          <p:cNvSpPr txBox="1">
            <a:spLocks/>
          </p:cNvSpPr>
          <p:nvPr/>
        </p:nvSpPr>
        <p:spPr>
          <a:xfrm>
            <a:off x="3405983" y="812085"/>
            <a:ext cx="3881911" cy="424849"/>
          </a:xfrm>
          <a:prstGeom prst="rect">
            <a:avLst/>
          </a:prstGeom>
        </p:spPr>
        <p:txBody>
          <a:bodyPr vert="horz" lIns="68580" tIns="34290" rIns="68580" bIns="34290" rtlCol="0" anchor="t">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s-ES_tradnl" sz="2400" b="1" dirty="0" smtClean="0">
                <a:solidFill>
                  <a:schemeClr val="tx1">
                    <a:lumMod val="65000"/>
                    <a:lumOff val="35000"/>
                  </a:schemeClr>
                </a:solidFill>
                <a:latin typeface="Calibri"/>
                <a:cs typeface="Calibri"/>
              </a:rPr>
              <a:t>Equipo</a:t>
            </a:r>
            <a:endParaRPr lang="es-CO" sz="2400" dirty="0">
              <a:solidFill>
                <a:schemeClr val="tx1">
                  <a:lumMod val="65000"/>
                  <a:lumOff val="35000"/>
                </a:schemeClr>
              </a:solidFill>
            </a:endParaRPr>
          </a:p>
        </p:txBody>
      </p:sp>
      <p:pic>
        <p:nvPicPr>
          <p:cNvPr id="10" name="Imagen 9">
            <a:extLst>
              <a:ext uri="{FF2B5EF4-FFF2-40B4-BE49-F238E27FC236}">
                <a16:creationId xmlns="" xmlns:a16="http://schemas.microsoft.com/office/drawing/2014/main" id="{E03CA51A-108A-EF42-8D7F-3CDFFC86B826}"/>
              </a:ext>
            </a:extLst>
          </p:cNvPr>
          <p:cNvPicPr>
            <a:picLocks noChangeAspect="1"/>
          </p:cNvPicPr>
          <p:nvPr/>
        </p:nvPicPr>
        <p:blipFill>
          <a:blip r:embed="rId3"/>
          <a:stretch>
            <a:fillRect/>
          </a:stretch>
        </p:blipFill>
        <p:spPr>
          <a:xfrm>
            <a:off x="7912100" y="0"/>
            <a:ext cx="1231900" cy="1320800"/>
          </a:xfrm>
          <a:prstGeom prst="rect">
            <a:avLst/>
          </a:prstGeom>
        </p:spPr>
      </p:pic>
      <p:pic>
        <p:nvPicPr>
          <p:cNvPr id="13" name="Imagen 12">
            <a:extLst>
              <a:ext uri="{FF2B5EF4-FFF2-40B4-BE49-F238E27FC236}">
                <a16:creationId xmlns="" xmlns:a16="http://schemas.microsoft.com/office/drawing/2014/main" id="{A7ADD056-D5DD-9844-9D91-3ADEDE7AD27D}"/>
              </a:ext>
            </a:extLst>
          </p:cNvPr>
          <p:cNvPicPr>
            <a:picLocks noChangeAspect="1"/>
          </p:cNvPicPr>
          <p:nvPr/>
        </p:nvPicPr>
        <p:blipFill>
          <a:blip r:embed="rId4"/>
          <a:stretch>
            <a:fillRect/>
          </a:stretch>
        </p:blipFill>
        <p:spPr>
          <a:xfrm>
            <a:off x="12487" y="2041076"/>
            <a:ext cx="9131300" cy="3098800"/>
          </a:xfrm>
          <a:prstGeom prst="rect">
            <a:avLst/>
          </a:prstGeom>
        </p:spPr>
      </p:pic>
      <p:sp>
        <p:nvSpPr>
          <p:cNvPr id="4" name="Rectángulo 3">
            <a:extLst>
              <a:ext uri="{FF2B5EF4-FFF2-40B4-BE49-F238E27FC236}">
                <a16:creationId xmlns="" xmlns:a16="http://schemas.microsoft.com/office/drawing/2014/main" id="{62AC0AAF-18CC-5248-890C-136B7E0A9907}"/>
              </a:ext>
            </a:extLst>
          </p:cNvPr>
          <p:cNvSpPr/>
          <p:nvPr/>
        </p:nvSpPr>
        <p:spPr>
          <a:xfrm>
            <a:off x="3405983" y="1324168"/>
            <a:ext cx="3881911" cy="2677656"/>
          </a:xfrm>
          <a:prstGeom prst="rect">
            <a:avLst/>
          </a:prstGeom>
          <a:noFill/>
        </p:spPr>
        <p:txBody>
          <a:bodyPr wrap="square" rtlCol="0">
            <a:spAutoFit/>
          </a:bodyPr>
          <a:lstStyle/>
          <a:p>
            <a:pPr marL="171450" indent="-171450" algn="just">
              <a:buFont typeface="Arial" panose="020B0604020202020204" pitchFamily="34" charset="0"/>
              <a:buChar char="•"/>
            </a:pPr>
            <a:r>
              <a:rPr lang="es-CO" sz="1200" dirty="0">
                <a:solidFill>
                  <a:schemeClr val="tx1">
                    <a:lumMod val="65000"/>
                    <a:lumOff val="35000"/>
                  </a:schemeClr>
                </a:solidFill>
              </a:rPr>
              <a:t>Grupo de personas que de manera conjunta desarrollan el producto del </a:t>
            </a:r>
            <a:r>
              <a:rPr lang="es-CO" sz="1200" dirty="0" smtClean="0">
                <a:solidFill>
                  <a:schemeClr val="tx1">
                    <a:lumMod val="65000"/>
                    <a:lumOff val="35000"/>
                  </a:schemeClr>
                </a:solidFill>
              </a:rPr>
              <a:t>proyecto. </a:t>
            </a:r>
          </a:p>
          <a:p>
            <a:pPr marL="171450" indent="-171450" algn="just">
              <a:buFont typeface="Arial" panose="020B0604020202020204" pitchFamily="34" charset="0"/>
              <a:buChar char="•"/>
            </a:pPr>
            <a:endParaRPr lang="es-CO" sz="1200" dirty="0">
              <a:solidFill>
                <a:schemeClr val="tx1">
                  <a:lumMod val="65000"/>
                  <a:lumOff val="35000"/>
                </a:schemeClr>
              </a:solidFill>
            </a:endParaRPr>
          </a:p>
          <a:p>
            <a:pPr marL="171450" indent="-171450" algn="just">
              <a:buFont typeface="Arial" panose="020B0604020202020204" pitchFamily="34" charset="0"/>
              <a:buChar char="•"/>
            </a:pPr>
            <a:r>
              <a:rPr lang="es-CO" sz="1200" dirty="0" smtClean="0">
                <a:solidFill>
                  <a:schemeClr val="tx1">
                    <a:lumMod val="65000"/>
                    <a:lumOff val="35000"/>
                  </a:schemeClr>
                </a:solidFill>
              </a:rPr>
              <a:t>Comparten </a:t>
            </a:r>
            <a:r>
              <a:rPr lang="es-CO" sz="1200" dirty="0">
                <a:solidFill>
                  <a:schemeClr val="tx1">
                    <a:lumMod val="65000"/>
                    <a:lumOff val="35000"/>
                  </a:schemeClr>
                </a:solidFill>
              </a:rPr>
              <a:t>la responsabilidad del trabajo que realizan (así como de su calidad) en </a:t>
            </a:r>
            <a:r>
              <a:rPr lang="es-CO" sz="1200" dirty="0" smtClean="0">
                <a:solidFill>
                  <a:schemeClr val="tx1">
                    <a:lumMod val="65000"/>
                    <a:lumOff val="35000"/>
                  </a:schemeClr>
                </a:solidFill>
              </a:rPr>
              <a:t>cada iteración </a:t>
            </a:r>
            <a:r>
              <a:rPr lang="es-CO" sz="1200" dirty="0">
                <a:solidFill>
                  <a:schemeClr val="tx1">
                    <a:lumMod val="65000"/>
                    <a:lumOff val="35000"/>
                  </a:schemeClr>
                </a:solidFill>
              </a:rPr>
              <a:t>y en el proyecto. El tamaño del equipo está entre 5 y 9 personas. Por debajo </a:t>
            </a:r>
            <a:r>
              <a:rPr lang="es-CO" sz="1200" dirty="0" smtClean="0">
                <a:solidFill>
                  <a:schemeClr val="tx1">
                    <a:lumMod val="65000"/>
                    <a:lumOff val="35000"/>
                  </a:schemeClr>
                </a:solidFill>
              </a:rPr>
              <a:t>de 5 </a:t>
            </a:r>
            <a:r>
              <a:rPr lang="es-CO" sz="1200" dirty="0">
                <a:solidFill>
                  <a:schemeClr val="tx1">
                    <a:lumMod val="65000"/>
                    <a:lumOff val="35000"/>
                  </a:schemeClr>
                </a:solidFill>
              </a:rPr>
              <a:t>personas cualquier imprevisto o interrupción sobre un miembro del </a:t>
            </a:r>
            <a:r>
              <a:rPr lang="es-CO" sz="1200" dirty="0" smtClean="0">
                <a:solidFill>
                  <a:schemeClr val="tx1">
                    <a:lumMod val="65000"/>
                    <a:lumOff val="35000"/>
                  </a:schemeClr>
                </a:solidFill>
              </a:rPr>
              <a:t>equipo compromete </a:t>
            </a:r>
            <a:r>
              <a:rPr lang="es-CO" sz="1200" dirty="0">
                <a:solidFill>
                  <a:schemeClr val="tx1">
                    <a:lumMod val="65000"/>
                    <a:lumOff val="35000"/>
                  </a:schemeClr>
                </a:solidFill>
              </a:rPr>
              <a:t>seriamente el compromiso que han adquirido y, por tanto, el resultado </a:t>
            </a:r>
            <a:r>
              <a:rPr lang="es-CO" sz="1200" dirty="0" smtClean="0">
                <a:solidFill>
                  <a:schemeClr val="tx1">
                    <a:lumMod val="65000"/>
                    <a:lumOff val="35000"/>
                  </a:schemeClr>
                </a:solidFill>
              </a:rPr>
              <a:t>que se </a:t>
            </a:r>
            <a:r>
              <a:rPr lang="es-CO" sz="1200" dirty="0">
                <a:solidFill>
                  <a:schemeClr val="tx1">
                    <a:lumMod val="65000"/>
                    <a:lumOff val="35000"/>
                  </a:schemeClr>
                </a:solidFill>
              </a:rPr>
              <a:t>va a entregar al cliente al finalizar la iteración. Por encima de 9 personas, </a:t>
            </a:r>
            <a:r>
              <a:rPr lang="es-CO" sz="1200" dirty="0" smtClean="0">
                <a:solidFill>
                  <a:schemeClr val="tx1">
                    <a:lumMod val="65000"/>
                    <a:lumOff val="35000"/>
                  </a:schemeClr>
                </a:solidFill>
              </a:rPr>
              <a:t>la comunicación </a:t>
            </a:r>
            <a:r>
              <a:rPr lang="es-CO" sz="1200" dirty="0">
                <a:solidFill>
                  <a:schemeClr val="tx1">
                    <a:lumMod val="65000"/>
                    <a:lumOff val="35000"/>
                  </a:schemeClr>
                </a:solidFill>
              </a:rPr>
              <a:t>y colaboración entre todos los miembros se hace más difícil y se </a:t>
            </a:r>
            <a:r>
              <a:rPr lang="es-CO" sz="1200" dirty="0" smtClean="0">
                <a:solidFill>
                  <a:schemeClr val="tx1">
                    <a:lumMod val="65000"/>
                    <a:lumOff val="35000"/>
                  </a:schemeClr>
                </a:solidFill>
              </a:rPr>
              <a:t>forman subgrupos</a:t>
            </a:r>
            <a:r>
              <a:rPr lang="es-CO" sz="1200" dirty="0">
                <a:solidFill>
                  <a:schemeClr val="tx1">
                    <a:lumMod val="65000"/>
                    <a:lumOff val="35000"/>
                  </a:schemeClr>
                </a:solidFill>
              </a:rPr>
              <a:t>. </a:t>
            </a:r>
          </a:p>
          <a:p>
            <a:pPr marL="171450" indent="-171450" algn="just">
              <a:buFont typeface="Arial" panose="020B0604020202020204" pitchFamily="34" charset="0"/>
              <a:buChar char="•"/>
            </a:pPr>
            <a:endParaRPr lang="es-CO" sz="1200" dirty="0">
              <a:solidFill>
                <a:schemeClr val="tx1">
                  <a:lumMod val="65000"/>
                  <a:lumOff val="35000"/>
                </a:schemeClr>
              </a:solidFill>
            </a:endParaRPr>
          </a:p>
        </p:txBody>
      </p:sp>
    </p:spTree>
    <p:extLst>
      <p:ext uri="{BB962C8B-B14F-4D97-AF65-F5344CB8AC3E}">
        <p14:creationId xmlns:p14="http://schemas.microsoft.com/office/powerpoint/2010/main" val="566817876"/>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Imagen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13351" y="-12507"/>
            <a:ext cx="3330434" cy="5143497"/>
          </a:xfrm>
          <a:prstGeom prst="rect">
            <a:avLst/>
          </a:prstGeom>
        </p:spPr>
      </p:pic>
      <p:sp>
        <p:nvSpPr>
          <p:cNvPr id="5" name="Título 1">
            <a:extLst>
              <a:ext uri="{FF2B5EF4-FFF2-40B4-BE49-F238E27FC236}">
                <a16:creationId xmlns="" xmlns:a16="http://schemas.microsoft.com/office/drawing/2014/main" id="{3F01990F-026C-374A-9B69-AE26493D28A4}"/>
              </a:ext>
            </a:extLst>
          </p:cNvPr>
          <p:cNvSpPr txBox="1">
            <a:spLocks/>
          </p:cNvSpPr>
          <p:nvPr/>
        </p:nvSpPr>
        <p:spPr>
          <a:xfrm>
            <a:off x="1675380" y="812085"/>
            <a:ext cx="3881911" cy="424849"/>
          </a:xfrm>
          <a:prstGeom prst="rect">
            <a:avLst/>
          </a:prstGeom>
        </p:spPr>
        <p:txBody>
          <a:bodyPr vert="horz" lIns="68580" tIns="34290" rIns="68580" bIns="34290" rtlCol="0" anchor="t">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just"/>
            <a:r>
              <a:rPr lang="es-CO" sz="2400" b="1" dirty="0" err="1" smtClean="0">
                <a:solidFill>
                  <a:schemeClr val="tx1">
                    <a:lumMod val="65000"/>
                    <a:lumOff val="35000"/>
                  </a:schemeClr>
                </a:solidFill>
              </a:rPr>
              <a:t>Tester</a:t>
            </a:r>
            <a:r>
              <a:rPr lang="es-CO" sz="2400" b="1" dirty="0" smtClean="0">
                <a:solidFill>
                  <a:schemeClr val="tx1">
                    <a:lumMod val="65000"/>
                    <a:lumOff val="35000"/>
                  </a:schemeClr>
                </a:solidFill>
              </a:rPr>
              <a:t> - QA</a:t>
            </a:r>
            <a:endParaRPr lang="es-CO" sz="2400" b="1" dirty="0">
              <a:solidFill>
                <a:schemeClr val="tx1">
                  <a:lumMod val="65000"/>
                  <a:lumOff val="35000"/>
                </a:schemeClr>
              </a:solidFill>
            </a:endParaRPr>
          </a:p>
        </p:txBody>
      </p:sp>
      <p:pic>
        <p:nvPicPr>
          <p:cNvPr id="10" name="Imagen 9">
            <a:extLst>
              <a:ext uri="{FF2B5EF4-FFF2-40B4-BE49-F238E27FC236}">
                <a16:creationId xmlns="" xmlns:a16="http://schemas.microsoft.com/office/drawing/2014/main" id="{E03CA51A-108A-EF42-8D7F-3CDFFC86B826}"/>
              </a:ext>
            </a:extLst>
          </p:cNvPr>
          <p:cNvPicPr>
            <a:picLocks noChangeAspect="1"/>
          </p:cNvPicPr>
          <p:nvPr/>
        </p:nvPicPr>
        <p:blipFill>
          <a:blip r:embed="rId3"/>
          <a:stretch>
            <a:fillRect/>
          </a:stretch>
        </p:blipFill>
        <p:spPr>
          <a:xfrm flipH="1">
            <a:off x="213" y="-12508"/>
            <a:ext cx="1231900" cy="1320800"/>
          </a:xfrm>
          <a:prstGeom prst="rect">
            <a:avLst/>
          </a:prstGeom>
        </p:spPr>
      </p:pic>
      <p:pic>
        <p:nvPicPr>
          <p:cNvPr id="13" name="Imagen 12">
            <a:extLst>
              <a:ext uri="{FF2B5EF4-FFF2-40B4-BE49-F238E27FC236}">
                <a16:creationId xmlns="" xmlns:a16="http://schemas.microsoft.com/office/drawing/2014/main" id="{A7ADD056-D5DD-9844-9D91-3ADEDE7AD27D}"/>
              </a:ext>
            </a:extLst>
          </p:cNvPr>
          <p:cNvPicPr>
            <a:picLocks noChangeAspect="1"/>
          </p:cNvPicPr>
          <p:nvPr/>
        </p:nvPicPr>
        <p:blipFill>
          <a:blip r:embed="rId4"/>
          <a:stretch>
            <a:fillRect/>
          </a:stretch>
        </p:blipFill>
        <p:spPr>
          <a:xfrm>
            <a:off x="12487" y="2041076"/>
            <a:ext cx="9131300" cy="3098800"/>
          </a:xfrm>
          <a:prstGeom prst="rect">
            <a:avLst/>
          </a:prstGeom>
        </p:spPr>
      </p:pic>
      <p:sp>
        <p:nvSpPr>
          <p:cNvPr id="7" name="Rectángulo 6">
            <a:extLst>
              <a:ext uri="{FF2B5EF4-FFF2-40B4-BE49-F238E27FC236}">
                <a16:creationId xmlns="" xmlns:a16="http://schemas.microsoft.com/office/drawing/2014/main" id="{62AC0AAF-18CC-5248-890C-136B7E0A9907}"/>
              </a:ext>
            </a:extLst>
          </p:cNvPr>
          <p:cNvSpPr/>
          <p:nvPr/>
        </p:nvSpPr>
        <p:spPr>
          <a:xfrm>
            <a:off x="1675379" y="1417952"/>
            <a:ext cx="3881911" cy="2677656"/>
          </a:xfrm>
          <a:prstGeom prst="rect">
            <a:avLst/>
          </a:prstGeom>
          <a:noFill/>
        </p:spPr>
        <p:txBody>
          <a:bodyPr wrap="square" rtlCol="0">
            <a:spAutoFit/>
          </a:bodyPr>
          <a:lstStyle/>
          <a:p>
            <a:pPr marL="171450" indent="-171450" algn="just">
              <a:buFont typeface="Arial" panose="020B0604020202020204" pitchFamily="34" charset="0"/>
              <a:buChar char="•"/>
            </a:pPr>
            <a:r>
              <a:rPr lang="es-CO" sz="1200" dirty="0">
                <a:solidFill>
                  <a:schemeClr val="tx1">
                    <a:lumMod val="65000"/>
                    <a:lumOff val="35000"/>
                  </a:schemeClr>
                </a:solidFill>
              </a:rPr>
              <a:t>El encargado de pruebas ayuda al cliente a definir y escribir las pruebas de </a:t>
            </a:r>
            <a:r>
              <a:rPr lang="es-CO" sz="1200" dirty="0" smtClean="0">
                <a:solidFill>
                  <a:schemeClr val="tx1">
                    <a:lumMod val="65000"/>
                    <a:lumOff val="35000"/>
                  </a:schemeClr>
                </a:solidFill>
              </a:rPr>
              <a:t>aceptación de </a:t>
            </a:r>
            <a:r>
              <a:rPr lang="es-CO" sz="1200" dirty="0">
                <a:solidFill>
                  <a:schemeClr val="tx1">
                    <a:lumMod val="65000"/>
                    <a:lumOff val="35000"/>
                  </a:schemeClr>
                </a:solidFill>
              </a:rPr>
              <a:t>las historias de usuario. </a:t>
            </a:r>
            <a:endParaRPr lang="es-CO" sz="1200" dirty="0" smtClean="0">
              <a:solidFill>
                <a:schemeClr val="tx1">
                  <a:lumMod val="65000"/>
                  <a:lumOff val="35000"/>
                </a:schemeClr>
              </a:solidFill>
            </a:endParaRPr>
          </a:p>
          <a:p>
            <a:pPr marL="171450" indent="-171450" algn="just">
              <a:buFont typeface="Arial" panose="020B0604020202020204" pitchFamily="34" charset="0"/>
              <a:buChar char="•"/>
            </a:pPr>
            <a:endParaRPr lang="es-CO" sz="1200" dirty="0" smtClean="0">
              <a:solidFill>
                <a:schemeClr val="tx1">
                  <a:lumMod val="65000"/>
                  <a:lumOff val="35000"/>
                </a:schemeClr>
              </a:solidFill>
            </a:endParaRPr>
          </a:p>
          <a:p>
            <a:pPr marL="171450" indent="-171450" algn="just">
              <a:buFont typeface="Arial" panose="020B0604020202020204" pitchFamily="34" charset="0"/>
              <a:buChar char="•"/>
            </a:pPr>
            <a:r>
              <a:rPr lang="es-CO" sz="1200" dirty="0" smtClean="0">
                <a:solidFill>
                  <a:schemeClr val="tx1">
                    <a:lumMod val="65000"/>
                    <a:lumOff val="35000"/>
                  </a:schemeClr>
                </a:solidFill>
              </a:rPr>
              <a:t>Este </a:t>
            </a:r>
            <a:r>
              <a:rPr lang="es-CO" sz="1200" dirty="0">
                <a:solidFill>
                  <a:schemeClr val="tx1">
                    <a:lumMod val="65000"/>
                    <a:lumOff val="35000"/>
                  </a:schemeClr>
                </a:solidFill>
              </a:rPr>
              <a:t>rol en un equipo XP también es responsable realizar </a:t>
            </a:r>
            <a:r>
              <a:rPr lang="es-CO" sz="1200" dirty="0" smtClean="0">
                <a:solidFill>
                  <a:schemeClr val="tx1">
                    <a:lumMod val="65000"/>
                    <a:lumOff val="35000"/>
                  </a:schemeClr>
                </a:solidFill>
              </a:rPr>
              <a:t>test periódicamente </a:t>
            </a:r>
            <a:r>
              <a:rPr lang="es-CO" sz="1200" dirty="0">
                <a:solidFill>
                  <a:schemeClr val="tx1">
                    <a:lumMod val="65000"/>
                    <a:lumOff val="35000"/>
                  </a:schemeClr>
                </a:solidFill>
              </a:rPr>
              <a:t>y informar de los resultados al equipo. </a:t>
            </a:r>
            <a:endParaRPr lang="es-CO" sz="1200" dirty="0" smtClean="0">
              <a:solidFill>
                <a:schemeClr val="tx1">
                  <a:lumMod val="65000"/>
                  <a:lumOff val="35000"/>
                </a:schemeClr>
              </a:solidFill>
            </a:endParaRPr>
          </a:p>
          <a:p>
            <a:pPr marL="171450" indent="-171450" algn="just">
              <a:buFont typeface="Arial" panose="020B0604020202020204" pitchFamily="34" charset="0"/>
              <a:buChar char="•"/>
            </a:pPr>
            <a:endParaRPr lang="es-CO" sz="1200" dirty="0" smtClean="0">
              <a:solidFill>
                <a:schemeClr val="tx1">
                  <a:lumMod val="65000"/>
                  <a:lumOff val="35000"/>
                </a:schemeClr>
              </a:solidFill>
            </a:endParaRPr>
          </a:p>
          <a:p>
            <a:pPr marL="171450" indent="-171450" algn="just">
              <a:buFont typeface="Arial" panose="020B0604020202020204" pitchFamily="34" charset="0"/>
              <a:buChar char="•"/>
            </a:pPr>
            <a:r>
              <a:rPr lang="es-CO" sz="1200" dirty="0" smtClean="0">
                <a:solidFill>
                  <a:schemeClr val="tx1">
                    <a:lumMod val="65000"/>
                    <a:lumOff val="35000"/>
                  </a:schemeClr>
                </a:solidFill>
              </a:rPr>
              <a:t>A </a:t>
            </a:r>
            <a:r>
              <a:rPr lang="es-CO" sz="1200" dirty="0">
                <a:solidFill>
                  <a:schemeClr val="tx1">
                    <a:lumMod val="65000"/>
                    <a:lumOff val="35000"/>
                  </a:schemeClr>
                </a:solidFill>
              </a:rPr>
              <a:t>medida que el volumen </a:t>
            </a:r>
            <a:r>
              <a:rPr lang="es-CO" sz="1200" dirty="0" smtClean="0">
                <a:solidFill>
                  <a:schemeClr val="tx1">
                    <a:lumMod val="65000"/>
                    <a:lumOff val="35000"/>
                  </a:schemeClr>
                </a:solidFill>
              </a:rPr>
              <a:t>de pruebas </a:t>
            </a:r>
            <a:r>
              <a:rPr lang="es-CO" sz="1200" dirty="0">
                <a:solidFill>
                  <a:schemeClr val="tx1">
                    <a:lumMod val="65000"/>
                    <a:lumOff val="35000"/>
                  </a:schemeClr>
                </a:solidFill>
              </a:rPr>
              <a:t>aumenta, el encargado de pruebas necesitará una herramienta para crear </a:t>
            </a:r>
            <a:r>
              <a:rPr lang="es-CO" sz="1200" dirty="0" smtClean="0">
                <a:solidFill>
                  <a:schemeClr val="tx1">
                    <a:lumMod val="65000"/>
                    <a:lumOff val="35000"/>
                  </a:schemeClr>
                </a:solidFill>
              </a:rPr>
              <a:t>y mantener </a:t>
            </a:r>
            <a:r>
              <a:rPr lang="es-CO" sz="1200" dirty="0">
                <a:solidFill>
                  <a:schemeClr val="tx1">
                    <a:lumMod val="65000"/>
                    <a:lumOff val="35000"/>
                  </a:schemeClr>
                </a:solidFill>
              </a:rPr>
              <a:t>la batería de pruebas, ejecutarlas y obtener los resultados más rápidamente. </a:t>
            </a:r>
            <a:endParaRPr lang="es-CO" sz="1200" dirty="0" smtClean="0">
              <a:solidFill>
                <a:schemeClr val="tx1">
                  <a:lumMod val="65000"/>
                  <a:lumOff val="35000"/>
                </a:schemeClr>
              </a:solidFill>
            </a:endParaRPr>
          </a:p>
          <a:p>
            <a:pPr marL="171450" indent="-171450" algn="just">
              <a:buFont typeface="Arial" panose="020B0604020202020204" pitchFamily="34" charset="0"/>
              <a:buChar char="•"/>
            </a:pPr>
            <a:endParaRPr lang="es-CO" sz="1200" dirty="0" smtClean="0">
              <a:solidFill>
                <a:schemeClr val="tx1">
                  <a:lumMod val="65000"/>
                  <a:lumOff val="35000"/>
                </a:schemeClr>
              </a:solidFill>
            </a:endParaRPr>
          </a:p>
          <a:p>
            <a:pPr marL="171450" indent="-171450" algn="just">
              <a:buFont typeface="Arial" panose="020B0604020202020204" pitchFamily="34" charset="0"/>
              <a:buChar char="•"/>
            </a:pPr>
            <a:r>
              <a:rPr lang="es-CO" sz="1200" dirty="0" smtClean="0">
                <a:solidFill>
                  <a:schemeClr val="tx1">
                    <a:lumMod val="65000"/>
                    <a:lumOff val="35000"/>
                  </a:schemeClr>
                </a:solidFill>
              </a:rPr>
              <a:t>Es el encargado de los detalles, que todo funcione bien. </a:t>
            </a:r>
          </a:p>
        </p:txBody>
      </p:sp>
    </p:spTree>
    <p:extLst>
      <p:ext uri="{BB962C8B-B14F-4D97-AF65-F5344CB8AC3E}">
        <p14:creationId xmlns:p14="http://schemas.microsoft.com/office/powerpoint/2010/main" val="348177138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 xmlns:a16="http://schemas.microsoft.com/office/drawing/2014/main" id="{4307A3A7-9D37-3D45-89C7-06FE6D3A867D}"/>
              </a:ext>
            </a:extLst>
          </p:cNvPr>
          <p:cNvSpPr txBox="1">
            <a:spLocks/>
          </p:cNvSpPr>
          <p:nvPr/>
        </p:nvSpPr>
        <p:spPr>
          <a:xfrm>
            <a:off x="2214058" y="1273788"/>
            <a:ext cx="4715885" cy="2625860"/>
          </a:xfrm>
          <a:prstGeom prst="rect">
            <a:avLst/>
          </a:prstGeom>
        </p:spPr>
        <p:txBody>
          <a:bodyPr vert="horz" lIns="68580" tIns="34290" rIns="68580" bIns="34290" rtlCol="0" anchor="t">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s-CO" sz="2400" dirty="0" smtClean="0">
                <a:solidFill>
                  <a:schemeClr val="tx1">
                    <a:lumMod val="65000"/>
                    <a:lumOff val="35000"/>
                  </a:schemeClr>
                </a:solidFill>
                <a:latin typeface="+mn-lt"/>
              </a:rPr>
              <a:t>Las metodologías ágiles tiene su origen en el desarrollo de software, es una recopilación de soluciones o buenas prácticas extraídas de proyectos exitosos </a:t>
            </a:r>
            <a:endParaRPr lang="es-CO" sz="2400" spc="300" dirty="0">
              <a:solidFill>
                <a:schemeClr val="tx1">
                  <a:lumMod val="65000"/>
                  <a:lumOff val="35000"/>
                </a:schemeClr>
              </a:solidFill>
              <a:latin typeface="+mn-lt"/>
            </a:endParaRPr>
          </a:p>
        </p:txBody>
      </p:sp>
      <p:pic>
        <p:nvPicPr>
          <p:cNvPr id="5" name="Imagen 4">
            <a:extLst>
              <a:ext uri="{FF2B5EF4-FFF2-40B4-BE49-F238E27FC236}">
                <a16:creationId xmlns="" xmlns:a16="http://schemas.microsoft.com/office/drawing/2014/main" id="{9BCF6447-11E3-CF49-A591-DEA08FC4D604}"/>
              </a:ext>
            </a:extLst>
          </p:cNvPr>
          <p:cNvPicPr>
            <a:picLocks noChangeAspect="1"/>
          </p:cNvPicPr>
          <p:nvPr/>
        </p:nvPicPr>
        <p:blipFill>
          <a:blip r:embed="rId2"/>
          <a:stretch>
            <a:fillRect/>
          </a:stretch>
        </p:blipFill>
        <p:spPr>
          <a:xfrm>
            <a:off x="7912100" y="0"/>
            <a:ext cx="1231900" cy="1320800"/>
          </a:xfrm>
          <a:prstGeom prst="rect">
            <a:avLst/>
          </a:prstGeom>
        </p:spPr>
      </p:pic>
      <p:pic>
        <p:nvPicPr>
          <p:cNvPr id="7" name="Imagen 6">
            <a:extLst>
              <a:ext uri="{FF2B5EF4-FFF2-40B4-BE49-F238E27FC236}">
                <a16:creationId xmlns="" xmlns:a16="http://schemas.microsoft.com/office/drawing/2014/main" id="{BC413FE9-1E68-574C-A7EE-A92A03884E4E}"/>
              </a:ext>
            </a:extLst>
          </p:cNvPr>
          <p:cNvPicPr>
            <a:picLocks noChangeAspect="1"/>
          </p:cNvPicPr>
          <p:nvPr/>
        </p:nvPicPr>
        <p:blipFill>
          <a:blip r:embed="rId3"/>
          <a:stretch>
            <a:fillRect/>
          </a:stretch>
        </p:blipFill>
        <p:spPr>
          <a:xfrm>
            <a:off x="12487" y="2041076"/>
            <a:ext cx="9131300" cy="3098800"/>
          </a:xfrm>
          <a:prstGeom prst="rect">
            <a:avLst/>
          </a:prstGeom>
        </p:spPr>
      </p:pic>
    </p:spTree>
    <p:extLst>
      <p:ext uri="{BB962C8B-B14F-4D97-AF65-F5344CB8AC3E}">
        <p14:creationId xmlns:p14="http://schemas.microsoft.com/office/powerpoint/2010/main" val="4167621119"/>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 name="Imagen 19">
            <a:extLst>
              <a:ext uri="{FF2B5EF4-FFF2-40B4-BE49-F238E27FC236}">
                <a16:creationId xmlns="" xmlns:a16="http://schemas.microsoft.com/office/drawing/2014/main" id="{3EC24D61-C756-F44C-9D4A-1CFC830DE3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06" y="1"/>
            <a:ext cx="3330434" cy="5143497"/>
          </a:xfrm>
          <a:prstGeom prst="rect">
            <a:avLst/>
          </a:prstGeom>
        </p:spPr>
      </p:pic>
      <p:sp>
        <p:nvSpPr>
          <p:cNvPr id="5" name="Título 1">
            <a:extLst>
              <a:ext uri="{FF2B5EF4-FFF2-40B4-BE49-F238E27FC236}">
                <a16:creationId xmlns="" xmlns:a16="http://schemas.microsoft.com/office/drawing/2014/main" id="{3F01990F-026C-374A-9B69-AE26493D28A4}"/>
              </a:ext>
            </a:extLst>
          </p:cNvPr>
          <p:cNvSpPr txBox="1">
            <a:spLocks/>
          </p:cNvSpPr>
          <p:nvPr/>
        </p:nvSpPr>
        <p:spPr>
          <a:xfrm>
            <a:off x="3405983" y="812085"/>
            <a:ext cx="3881911" cy="424849"/>
          </a:xfrm>
          <a:prstGeom prst="rect">
            <a:avLst/>
          </a:prstGeom>
        </p:spPr>
        <p:txBody>
          <a:bodyPr vert="horz" lIns="68580" tIns="34290" rIns="68580" bIns="34290" rtlCol="0" anchor="t">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s-ES_tradnl" sz="2400" b="1" dirty="0" err="1" smtClean="0">
                <a:solidFill>
                  <a:schemeClr val="tx1">
                    <a:lumMod val="65000"/>
                    <a:lumOff val="35000"/>
                  </a:schemeClr>
                </a:solidFill>
                <a:latin typeface="Calibri"/>
                <a:cs typeface="Calibri"/>
              </a:rPr>
              <a:t>Tracker</a:t>
            </a:r>
            <a:endParaRPr lang="es-CO" sz="2400" dirty="0">
              <a:solidFill>
                <a:schemeClr val="tx1">
                  <a:lumMod val="65000"/>
                  <a:lumOff val="35000"/>
                </a:schemeClr>
              </a:solidFill>
            </a:endParaRPr>
          </a:p>
        </p:txBody>
      </p:sp>
      <p:pic>
        <p:nvPicPr>
          <p:cNvPr id="10" name="Imagen 9">
            <a:extLst>
              <a:ext uri="{FF2B5EF4-FFF2-40B4-BE49-F238E27FC236}">
                <a16:creationId xmlns="" xmlns:a16="http://schemas.microsoft.com/office/drawing/2014/main" id="{E03CA51A-108A-EF42-8D7F-3CDFFC86B826}"/>
              </a:ext>
            </a:extLst>
          </p:cNvPr>
          <p:cNvPicPr>
            <a:picLocks noChangeAspect="1"/>
          </p:cNvPicPr>
          <p:nvPr/>
        </p:nvPicPr>
        <p:blipFill>
          <a:blip r:embed="rId3"/>
          <a:stretch>
            <a:fillRect/>
          </a:stretch>
        </p:blipFill>
        <p:spPr>
          <a:xfrm>
            <a:off x="7912100" y="0"/>
            <a:ext cx="1231900" cy="1320800"/>
          </a:xfrm>
          <a:prstGeom prst="rect">
            <a:avLst/>
          </a:prstGeom>
        </p:spPr>
      </p:pic>
      <p:pic>
        <p:nvPicPr>
          <p:cNvPr id="13" name="Imagen 12">
            <a:extLst>
              <a:ext uri="{FF2B5EF4-FFF2-40B4-BE49-F238E27FC236}">
                <a16:creationId xmlns="" xmlns:a16="http://schemas.microsoft.com/office/drawing/2014/main" id="{A7ADD056-D5DD-9844-9D91-3ADEDE7AD27D}"/>
              </a:ext>
            </a:extLst>
          </p:cNvPr>
          <p:cNvPicPr>
            <a:picLocks noChangeAspect="1"/>
          </p:cNvPicPr>
          <p:nvPr/>
        </p:nvPicPr>
        <p:blipFill>
          <a:blip r:embed="rId4"/>
          <a:stretch>
            <a:fillRect/>
          </a:stretch>
        </p:blipFill>
        <p:spPr>
          <a:xfrm>
            <a:off x="12487" y="2041076"/>
            <a:ext cx="9131300" cy="3098800"/>
          </a:xfrm>
          <a:prstGeom prst="rect">
            <a:avLst/>
          </a:prstGeom>
        </p:spPr>
      </p:pic>
      <p:sp>
        <p:nvSpPr>
          <p:cNvPr id="4" name="Rectángulo 3">
            <a:extLst>
              <a:ext uri="{FF2B5EF4-FFF2-40B4-BE49-F238E27FC236}">
                <a16:creationId xmlns="" xmlns:a16="http://schemas.microsoft.com/office/drawing/2014/main" id="{62AC0AAF-18CC-5248-890C-136B7E0A9907}"/>
              </a:ext>
            </a:extLst>
          </p:cNvPr>
          <p:cNvSpPr/>
          <p:nvPr/>
        </p:nvSpPr>
        <p:spPr>
          <a:xfrm>
            <a:off x="3405983" y="1324168"/>
            <a:ext cx="3881911" cy="2308324"/>
          </a:xfrm>
          <a:prstGeom prst="rect">
            <a:avLst/>
          </a:prstGeom>
          <a:noFill/>
        </p:spPr>
        <p:txBody>
          <a:bodyPr wrap="square" rtlCol="0">
            <a:spAutoFit/>
          </a:bodyPr>
          <a:lstStyle/>
          <a:p>
            <a:pPr marL="171450" indent="-171450" algn="just">
              <a:buFont typeface="Arial" panose="020B0604020202020204" pitchFamily="34" charset="0"/>
              <a:buChar char="•"/>
            </a:pPr>
            <a:r>
              <a:rPr lang="es-CO" sz="1200" dirty="0">
                <a:solidFill>
                  <a:schemeClr val="tx1">
                    <a:lumMod val="65000"/>
                    <a:lumOff val="35000"/>
                  </a:schemeClr>
                </a:solidFill>
              </a:rPr>
              <a:t>Hace el seguimiento de acuerdo a la planificación. La métrica más importante para </a:t>
            </a:r>
            <a:r>
              <a:rPr lang="es-CO" sz="1200" dirty="0" smtClean="0">
                <a:solidFill>
                  <a:schemeClr val="tx1">
                    <a:lumMod val="65000"/>
                    <a:lumOff val="35000"/>
                  </a:schemeClr>
                </a:solidFill>
              </a:rPr>
              <a:t>XP es </a:t>
            </a:r>
            <a:r>
              <a:rPr lang="es-CO" sz="1200" dirty="0">
                <a:solidFill>
                  <a:schemeClr val="tx1">
                    <a:lumMod val="65000"/>
                    <a:lumOff val="35000"/>
                  </a:schemeClr>
                </a:solidFill>
              </a:rPr>
              <a:t>la velocidad del equipo, que se define como el tiempo ideal estimado para las </a:t>
            </a:r>
            <a:r>
              <a:rPr lang="es-CO" sz="1200" dirty="0" smtClean="0">
                <a:solidFill>
                  <a:schemeClr val="tx1">
                    <a:lumMod val="65000"/>
                    <a:lumOff val="35000"/>
                  </a:schemeClr>
                </a:solidFill>
              </a:rPr>
              <a:t>tareas frente </a:t>
            </a:r>
            <a:r>
              <a:rPr lang="es-CO" sz="1200" dirty="0">
                <a:solidFill>
                  <a:schemeClr val="tx1">
                    <a:lumMod val="65000"/>
                    <a:lumOff val="35000"/>
                  </a:schemeClr>
                </a:solidFill>
              </a:rPr>
              <a:t>al tiempo real dedicado. Esta métrica ayuda a determinar si el proyecto </a:t>
            </a:r>
            <a:r>
              <a:rPr lang="es-CO" sz="1200" dirty="0" smtClean="0">
                <a:solidFill>
                  <a:schemeClr val="tx1">
                    <a:lumMod val="65000"/>
                    <a:lumOff val="35000"/>
                  </a:schemeClr>
                </a:solidFill>
              </a:rPr>
              <a:t>está dentro </a:t>
            </a:r>
            <a:r>
              <a:rPr lang="es-CO" sz="1200" dirty="0">
                <a:solidFill>
                  <a:schemeClr val="tx1">
                    <a:lumMod val="65000"/>
                    <a:lumOff val="35000"/>
                  </a:schemeClr>
                </a:solidFill>
              </a:rPr>
              <a:t>del tiempo de la iteración. </a:t>
            </a:r>
          </a:p>
          <a:p>
            <a:pPr marL="171450" indent="-171450" algn="just">
              <a:buFont typeface="Arial" panose="020B0604020202020204" pitchFamily="34" charset="0"/>
              <a:buChar char="•"/>
            </a:pPr>
            <a:endParaRPr lang="es-CO" sz="1200" dirty="0">
              <a:solidFill>
                <a:schemeClr val="tx1">
                  <a:lumMod val="65000"/>
                  <a:lumOff val="35000"/>
                </a:schemeClr>
              </a:solidFill>
            </a:endParaRPr>
          </a:p>
          <a:p>
            <a:pPr marL="171450" indent="-171450" algn="just">
              <a:buFont typeface="Arial" panose="020B0604020202020204" pitchFamily="34" charset="0"/>
              <a:buChar char="•"/>
            </a:pPr>
            <a:r>
              <a:rPr lang="es-CO" sz="1200" dirty="0">
                <a:solidFill>
                  <a:schemeClr val="tx1">
                    <a:lumMod val="65000"/>
                    <a:lumOff val="35000"/>
                  </a:schemeClr>
                </a:solidFill>
              </a:rPr>
              <a:t>Para medir la velocidad del equipo, el encargado de seguimiento pregunta uno por uno </a:t>
            </a:r>
            <a:r>
              <a:rPr lang="es-CO" sz="1200" dirty="0" smtClean="0">
                <a:solidFill>
                  <a:schemeClr val="tx1">
                    <a:lumMod val="65000"/>
                    <a:lumOff val="35000"/>
                  </a:schemeClr>
                </a:solidFill>
              </a:rPr>
              <a:t>a los </a:t>
            </a:r>
            <a:r>
              <a:rPr lang="es-CO" sz="1200" dirty="0">
                <a:solidFill>
                  <a:schemeClr val="tx1">
                    <a:lumMod val="65000"/>
                    <a:lumOff val="35000"/>
                  </a:schemeClr>
                </a:solidFill>
              </a:rPr>
              <a:t>desarrolladores cuántas tareas ha completado. El mejor procedimiento </a:t>
            </a:r>
            <a:r>
              <a:rPr lang="es-CO" sz="1200" dirty="0" smtClean="0">
                <a:solidFill>
                  <a:schemeClr val="tx1">
                    <a:lumMod val="65000"/>
                    <a:lumOff val="35000"/>
                  </a:schemeClr>
                </a:solidFill>
              </a:rPr>
              <a:t>es preguntárselo </a:t>
            </a:r>
            <a:r>
              <a:rPr lang="es-CO" sz="1200" dirty="0">
                <a:solidFill>
                  <a:schemeClr val="tx1">
                    <a:lumMod val="65000"/>
                    <a:lumOff val="35000"/>
                  </a:schemeClr>
                </a:solidFill>
              </a:rPr>
              <a:t>en persona, en un ambiente informal y distendido.</a:t>
            </a:r>
          </a:p>
        </p:txBody>
      </p:sp>
    </p:spTree>
    <p:extLst>
      <p:ext uri="{BB962C8B-B14F-4D97-AF65-F5344CB8AC3E}">
        <p14:creationId xmlns:p14="http://schemas.microsoft.com/office/powerpoint/2010/main" val="402527326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Imagen 3">
            <a:extLst>
              <a:ext uri="{FF2B5EF4-FFF2-40B4-BE49-F238E27FC236}">
                <a16:creationId xmlns="" xmlns:a16="http://schemas.microsoft.com/office/drawing/2014/main" id="{EC1497F1-86F4-6A4D-9C05-9BEF4A88CB54}"/>
              </a:ext>
            </a:extLst>
          </p:cNvPr>
          <p:cNvPicPr>
            <a:picLocks noChangeAspect="1"/>
          </p:cNvPicPr>
          <p:nvPr/>
        </p:nvPicPr>
        <p:blipFill>
          <a:blip r:embed="rId3"/>
          <a:stretch>
            <a:fillRect/>
          </a:stretch>
        </p:blipFill>
        <p:spPr>
          <a:xfrm>
            <a:off x="3175000" y="2076450"/>
            <a:ext cx="2794000" cy="990600"/>
          </a:xfrm>
          <a:prstGeom prst="rect">
            <a:avLst/>
          </a:prstGeom>
        </p:spPr>
      </p:pic>
    </p:spTree>
    <p:extLst>
      <p:ext uri="{BB962C8B-B14F-4D97-AF65-F5344CB8AC3E}">
        <p14:creationId xmlns:p14="http://schemas.microsoft.com/office/powerpoint/2010/main" val="356844012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Imagen 8">
            <a:extLst>
              <a:ext uri="{FF2B5EF4-FFF2-40B4-BE49-F238E27FC236}">
                <a16:creationId xmlns="" xmlns:a16="http://schemas.microsoft.com/office/drawing/2014/main" id="{EA799A81-8F97-9440-B393-42FAF4B594EB}"/>
              </a:ext>
            </a:extLst>
          </p:cNvPr>
          <p:cNvPicPr>
            <a:picLocks noChangeAspect="1"/>
          </p:cNvPicPr>
          <p:nvPr/>
        </p:nvPicPr>
        <p:blipFill>
          <a:blip r:embed="rId2"/>
          <a:stretch>
            <a:fillRect/>
          </a:stretch>
        </p:blipFill>
        <p:spPr>
          <a:xfrm>
            <a:off x="6350" y="2041076"/>
            <a:ext cx="9131300" cy="3098800"/>
          </a:xfrm>
          <a:prstGeom prst="rect">
            <a:avLst/>
          </a:prstGeom>
        </p:spPr>
      </p:pic>
      <p:sp>
        <p:nvSpPr>
          <p:cNvPr id="4" name="Rectángulo 3">
            <a:extLst>
              <a:ext uri="{FF2B5EF4-FFF2-40B4-BE49-F238E27FC236}">
                <a16:creationId xmlns="" xmlns:a16="http://schemas.microsoft.com/office/drawing/2014/main" id="{CD5D648A-E0FD-5446-93A5-C43B81B1547A}"/>
              </a:ext>
            </a:extLst>
          </p:cNvPr>
          <p:cNvSpPr/>
          <p:nvPr/>
        </p:nvSpPr>
        <p:spPr>
          <a:xfrm>
            <a:off x="2166330" y="3915222"/>
            <a:ext cx="5287263" cy="276999"/>
          </a:xfrm>
          <a:prstGeom prst="rect">
            <a:avLst/>
          </a:prstGeom>
          <a:noFill/>
        </p:spPr>
        <p:txBody>
          <a:bodyPr wrap="square" rtlCol="0">
            <a:spAutoFit/>
          </a:bodyPr>
          <a:lstStyle/>
          <a:p>
            <a:pPr algn="just"/>
            <a:r>
              <a:rPr lang="es-CO" sz="1200" dirty="0" smtClean="0">
                <a:solidFill>
                  <a:schemeClr val="tx1">
                    <a:lumMod val="65000"/>
                    <a:lumOff val="35000"/>
                  </a:schemeClr>
                </a:solidFill>
              </a:rPr>
              <a:t>*http</a:t>
            </a:r>
            <a:r>
              <a:rPr lang="es-CO" sz="1200" dirty="0">
                <a:solidFill>
                  <a:schemeClr val="tx1">
                    <a:lumMod val="65000"/>
                    <a:lumOff val="35000"/>
                  </a:schemeClr>
                </a:solidFill>
              </a:rPr>
              <a:t>://agilemanifesto.org/iso/es/manifesto.html</a:t>
            </a:r>
          </a:p>
        </p:txBody>
      </p:sp>
      <p:sp>
        <p:nvSpPr>
          <p:cNvPr id="6" name="Título 1">
            <a:extLst>
              <a:ext uri="{FF2B5EF4-FFF2-40B4-BE49-F238E27FC236}">
                <a16:creationId xmlns="" xmlns:a16="http://schemas.microsoft.com/office/drawing/2014/main" id="{58CB48A5-921C-204E-BEFC-DBC866616BB6}"/>
              </a:ext>
            </a:extLst>
          </p:cNvPr>
          <p:cNvSpPr txBox="1">
            <a:spLocks/>
          </p:cNvSpPr>
          <p:nvPr/>
        </p:nvSpPr>
        <p:spPr>
          <a:xfrm>
            <a:off x="1690406" y="894239"/>
            <a:ext cx="5763188" cy="424849"/>
          </a:xfrm>
          <a:prstGeom prst="rect">
            <a:avLst/>
          </a:prstGeom>
        </p:spPr>
        <p:txBody>
          <a:bodyPr vert="horz" lIns="68580" tIns="34290" rIns="68580" bIns="34290" rtlCol="0" anchor="t">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s-ES_tradnl" sz="2400" b="1" spc="300" dirty="0" smtClean="0">
                <a:solidFill>
                  <a:schemeClr val="tx1">
                    <a:lumMod val="65000"/>
                    <a:lumOff val="35000"/>
                  </a:schemeClr>
                </a:solidFill>
                <a:latin typeface="Calibri"/>
                <a:cs typeface="Calibri"/>
              </a:rPr>
              <a:t>Manifiesto Ágil*</a:t>
            </a:r>
            <a:endParaRPr lang="es-CO" sz="2400" spc="300" dirty="0">
              <a:solidFill>
                <a:schemeClr val="tx1">
                  <a:lumMod val="65000"/>
                  <a:lumOff val="35000"/>
                </a:schemeClr>
              </a:solidFill>
            </a:endParaRPr>
          </a:p>
        </p:txBody>
      </p:sp>
      <p:pic>
        <p:nvPicPr>
          <p:cNvPr id="7" name="Imagen 6">
            <a:extLst>
              <a:ext uri="{FF2B5EF4-FFF2-40B4-BE49-F238E27FC236}">
                <a16:creationId xmlns="" xmlns:a16="http://schemas.microsoft.com/office/drawing/2014/main" id="{05D9DCF8-D074-7649-96C0-0745ABBEB529}"/>
              </a:ext>
            </a:extLst>
          </p:cNvPr>
          <p:cNvPicPr>
            <a:picLocks noChangeAspect="1"/>
          </p:cNvPicPr>
          <p:nvPr/>
        </p:nvPicPr>
        <p:blipFill>
          <a:blip r:embed="rId3"/>
          <a:stretch>
            <a:fillRect/>
          </a:stretch>
        </p:blipFill>
        <p:spPr>
          <a:xfrm>
            <a:off x="7912100" y="0"/>
            <a:ext cx="1231900" cy="1320800"/>
          </a:xfrm>
          <a:prstGeom prst="rect">
            <a:avLst/>
          </a:prstGeom>
        </p:spPr>
      </p:pic>
      <p:sp>
        <p:nvSpPr>
          <p:cNvPr id="8" name="Rectángulo 7">
            <a:extLst>
              <a:ext uri="{FF2B5EF4-FFF2-40B4-BE49-F238E27FC236}">
                <a16:creationId xmlns="" xmlns:a16="http://schemas.microsoft.com/office/drawing/2014/main" id="{CD5D648A-E0FD-5446-93A5-C43B81B1547A}"/>
              </a:ext>
            </a:extLst>
          </p:cNvPr>
          <p:cNvSpPr/>
          <p:nvPr/>
        </p:nvSpPr>
        <p:spPr>
          <a:xfrm>
            <a:off x="2166329" y="1551123"/>
            <a:ext cx="5287263" cy="1815882"/>
          </a:xfrm>
          <a:prstGeom prst="rect">
            <a:avLst/>
          </a:prstGeom>
          <a:noFill/>
        </p:spPr>
        <p:txBody>
          <a:bodyPr wrap="square" rtlCol="0">
            <a:spAutoFit/>
          </a:bodyPr>
          <a:lstStyle/>
          <a:p>
            <a:pPr marL="171450" indent="-171450" algn="just">
              <a:buFont typeface="Arial" panose="020B0604020202020204" pitchFamily="34" charset="0"/>
              <a:buChar char="•"/>
            </a:pPr>
            <a:r>
              <a:rPr lang="es-CO" sz="1600" dirty="0">
                <a:solidFill>
                  <a:schemeClr val="tx1">
                    <a:lumMod val="65000"/>
                    <a:lumOff val="35000"/>
                  </a:schemeClr>
                </a:solidFill>
              </a:rPr>
              <a:t>Individuos e interacciones sobre procesos y herramientas</a:t>
            </a:r>
          </a:p>
          <a:p>
            <a:pPr marL="171450" indent="-171450" algn="just">
              <a:buFont typeface="Arial" panose="020B0604020202020204" pitchFamily="34" charset="0"/>
              <a:buChar char="•"/>
            </a:pPr>
            <a:r>
              <a:rPr lang="es-CO" sz="1600" dirty="0">
                <a:solidFill>
                  <a:schemeClr val="tx1">
                    <a:lumMod val="65000"/>
                    <a:lumOff val="35000"/>
                  </a:schemeClr>
                </a:solidFill>
              </a:rPr>
              <a:t>Software funcionando sobre documentación extensiva</a:t>
            </a:r>
          </a:p>
          <a:p>
            <a:pPr marL="171450" indent="-171450" algn="just">
              <a:buFont typeface="Arial" panose="020B0604020202020204" pitchFamily="34" charset="0"/>
              <a:buChar char="•"/>
            </a:pPr>
            <a:r>
              <a:rPr lang="es-CO" sz="1600" dirty="0">
                <a:solidFill>
                  <a:schemeClr val="tx1">
                    <a:lumMod val="65000"/>
                    <a:lumOff val="35000"/>
                  </a:schemeClr>
                </a:solidFill>
              </a:rPr>
              <a:t>Colaboración con el cliente sobre negociación contractual</a:t>
            </a:r>
          </a:p>
          <a:p>
            <a:pPr marL="171450" indent="-171450" algn="just">
              <a:buFont typeface="Arial" panose="020B0604020202020204" pitchFamily="34" charset="0"/>
              <a:buChar char="•"/>
            </a:pPr>
            <a:r>
              <a:rPr lang="es-CO" sz="1600" dirty="0">
                <a:solidFill>
                  <a:schemeClr val="tx1">
                    <a:lumMod val="65000"/>
                    <a:lumOff val="35000"/>
                  </a:schemeClr>
                </a:solidFill>
              </a:rPr>
              <a:t>Respuesta ante el cambio sobre seguir un </a:t>
            </a:r>
            <a:r>
              <a:rPr lang="es-CO" sz="1600" dirty="0" smtClean="0">
                <a:solidFill>
                  <a:schemeClr val="tx1">
                    <a:lumMod val="65000"/>
                    <a:lumOff val="35000"/>
                  </a:schemeClr>
                </a:solidFill>
              </a:rPr>
              <a:t>plan</a:t>
            </a:r>
          </a:p>
          <a:p>
            <a:pPr marL="171450" indent="-171450" algn="just">
              <a:buFont typeface="Arial" panose="020B0604020202020204" pitchFamily="34" charset="0"/>
              <a:buChar char="•"/>
            </a:pPr>
            <a:endParaRPr lang="es-CO" sz="1600" dirty="0">
              <a:solidFill>
                <a:schemeClr val="tx1">
                  <a:lumMod val="65000"/>
                  <a:lumOff val="35000"/>
                </a:schemeClr>
              </a:solidFill>
            </a:endParaRPr>
          </a:p>
          <a:p>
            <a:pPr algn="just"/>
            <a:r>
              <a:rPr lang="es-CO" sz="1600" dirty="0">
                <a:solidFill>
                  <a:schemeClr val="tx1">
                    <a:lumMod val="65000"/>
                    <a:lumOff val="35000"/>
                  </a:schemeClr>
                </a:solidFill>
              </a:rPr>
              <a:t>A</a:t>
            </a:r>
            <a:r>
              <a:rPr lang="es-CO" sz="1600" dirty="0" smtClean="0">
                <a:solidFill>
                  <a:schemeClr val="tx1">
                    <a:lumMod val="65000"/>
                    <a:lumOff val="35000"/>
                  </a:schemeClr>
                </a:solidFill>
              </a:rPr>
              <a:t>unque </a:t>
            </a:r>
            <a:r>
              <a:rPr lang="es-CO" sz="1600" dirty="0">
                <a:solidFill>
                  <a:schemeClr val="tx1">
                    <a:lumMod val="65000"/>
                    <a:lumOff val="35000"/>
                  </a:schemeClr>
                </a:solidFill>
              </a:rPr>
              <a:t>valoramos los elementos de la </a:t>
            </a:r>
            <a:r>
              <a:rPr lang="es-CO" sz="1600" dirty="0" smtClean="0">
                <a:solidFill>
                  <a:schemeClr val="tx1">
                    <a:lumMod val="65000"/>
                    <a:lumOff val="35000"/>
                  </a:schemeClr>
                </a:solidFill>
              </a:rPr>
              <a:t>derecha, valoramos más </a:t>
            </a:r>
            <a:r>
              <a:rPr lang="es-CO" sz="1600" dirty="0">
                <a:solidFill>
                  <a:schemeClr val="tx1">
                    <a:lumMod val="65000"/>
                    <a:lumOff val="35000"/>
                  </a:schemeClr>
                </a:solidFill>
              </a:rPr>
              <a:t>los de la izquierda.</a:t>
            </a:r>
          </a:p>
        </p:txBody>
      </p:sp>
    </p:spTree>
    <p:extLst>
      <p:ext uri="{BB962C8B-B14F-4D97-AF65-F5344CB8AC3E}">
        <p14:creationId xmlns:p14="http://schemas.microsoft.com/office/powerpoint/2010/main" val="171066733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Imagen 8">
            <a:extLst>
              <a:ext uri="{FF2B5EF4-FFF2-40B4-BE49-F238E27FC236}">
                <a16:creationId xmlns="" xmlns:a16="http://schemas.microsoft.com/office/drawing/2014/main" id="{EA799A81-8F97-9440-B393-42FAF4B594EB}"/>
              </a:ext>
            </a:extLst>
          </p:cNvPr>
          <p:cNvPicPr>
            <a:picLocks noChangeAspect="1"/>
          </p:cNvPicPr>
          <p:nvPr/>
        </p:nvPicPr>
        <p:blipFill>
          <a:blip r:embed="rId2"/>
          <a:stretch>
            <a:fillRect/>
          </a:stretch>
        </p:blipFill>
        <p:spPr>
          <a:xfrm>
            <a:off x="6350" y="2041076"/>
            <a:ext cx="9131300" cy="3098800"/>
          </a:xfrm>
          <a:prstGeom prst="rect">
            <a:avLst/>
          </a:prstGeom>
        </p:spPr>
      </p:pic>
      <p:sp>
        <p:nvSpPr>
          <p:cNvPr id="4" name="Rectángulo 3">
            <a:extLst>
              <a:ext uri="{FF2B5EF4-FFF2-40B4-BE49-F238E27FC236}">
                <a16:creationId xmlns="" xmlns:a16="http://schemas.microsoft.com/office/drawing/2014/main" id="{CD5D648A-E0FD-5446-93A5-C43B81B1547A}"/>
              </a:ext>
            </a:extLst>
          </p:cNvPr>
          <p:cNvSpPr/>
          <p:nvPr/>
        </p:nvSpPr>
        <p:spPr>
          <a:xfrm>
            <a:off x="2166330" y="3915222"/>
            <a:ext cx="5287263" cy="276999"/>
          </a:xfrm>
          <a:prstGeom prst="rect">
            <a:avLst/>
          </a:prstGeom>
          <a:noFill/>
        </p:spPr>
        <p:txBody>
          <a:bodyPr wrap="square" rtlCol="0">
            <a:spAutoFit/>
          </a:bodyPr>
          <a:lstStyle/>
          <a:p>
            <a:pPr algn="just"/>
            <a:r>
              <a:rPr lang="es-CO" sz="1200" dirty="0" smtClean="0">
                <a:solidFill>
                  <a:schemeClr val="tx1">
                    <a:lumMod val="65000"/>
                    <a:lumOff val="35000"/>
                  </a:schemeClr>
                </a:solidFill>
              </a:rPr>
              <a:t>*http</a:t>
            </a:r>
            <a:r>
              <a:rPr lang="es-CO" sz="1200" dirty="0">
                <a:solidFill>
                  <a:schemeClr val="tx1">
                    <a:lumMod val="65000"/>
                    <a:lumOff val="35000"/>
                  </a:schemeClr>
                </a:solidFill>
              </a:rPr>
              <a:t>://agilemanifesto.org/iso/es/manifesto.html</a:t>
            </a:r>
          </a:p>
        </p:txBody>
      </p:sp>
      <p:sp>
        <p:nvSpPr>
          <p:cNvPr id="6" name="Título 1">
            <a:extLst>
              <a:ext uri="{FF2B5EF4-FFF2-40B4-BE49-F238E27FC236}">
                <a16:creationId xmlns="" xmlns:a16="http://schemas.microsoft.com/office/drawing/2014/main" id="{58CB48A5-921C-204E-BEFC-DBC866616BB6}"/>
              </a:ext>
            </a:extLst>
          </p:cNvPr>
          <p:cNvSpPr txBox="1">
            <a:spLocks/>
          </p:cNvSpPr>
          <p:nvPr/>
        </p:nvSpPr>
        <p:spPr>
          <a:xfrm>
            <a:off x="1690406" y="894239"/>
            <a:ext cx="5763188" cy="424849"/>
          </a:xfrm>
          <a:prstGeom prst="rect">
            <a:avLst/>
          </a:prstGeom>
        </p:spPr>
        <p:txBody>
          <a:bodyPr vert="horz" lIns="68580" tIns="34290" rIns="68580" bIns="34290" rtlCol="0" anchor="t">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s-ES_tradnl" sz="2400" b="1" spc="300" dirty="0" smtClean="0">
                <a:solidFill>
                  <a:schemeClr val="tx1">
                    <a:lumMod val="65000"/>
                    <a:lumOff val="35000"/>
                  </a:schemeClr>
                </a:solidFill>
                <a:latin typeface="Calibri"/>
                <a:cs typeface="Calibri"/>
              </a:rPr>
              <a:t>Manifiesto Ágil ajustado</a:t>
            </a:r>
            <a:endParaRPr lang="es-CO" sz="2400" spc="300" dirty="0">
              <a:solidFill>
                <a:schemeClr val="tx1">
                  <a:lumMod val="65000"/>
                  <a:lumOff val="35000"/>
                </a:schemeClr>
              </a:solidFill>
            </a:endParaRPr>
          </a:p>
        </p:txBody>
      </p:sp>
      <p:pic>
        <p:nvPicPr>
          <p:cNvPr id="7" name="Imagen 6">
            <a:extLst>
              <a:ext uri="{FF2B5EF4-FFF2-40B4-BE49-F238E27FC236}">
                <a16:creationId xmlns="" xmlns:a16="http://schemas.microsoft.com/office/drawing/2014/main" id="{05D9DCF8-D074-7649-96C0-0745ABBEB529}"/>
              </a:ext>
            </a:extLst>
          </p:cNvPr>
          <p:cNvPicPr>
            <a:picLocks noChangeAspect="1"/>
          </p:cNvPicPr>
          <p:nvPr/>
        </p:nvPicPr>
        <p:blipFill>
          <a:blip r:embed="rId3"/>
          <a:stretch>
            <a:fillRect/>
          </a:stretch>
        </p:blipFill>
        <p:spPr>
          <a:xfrm>
            <a:off x="7912100" y="0"/>
            <a:ext cx="1231900" cy="1320800"/>
          </a:xfrm>
          <a:prstGeom prst="rect">
            <a:avLst/>
          </a:prstGeom>
        </p:spPr>
      </p:pic>
      <p:sp>
        <p:nvSpPr>
          <p:cNvPr id="8" name="Rectángulo 7">
            <a:extLst>
              <a:ext uri="{FF2B5EF4-FFF2-40B4-BE49-F238E27FC236}">
                <a16:creationId xmlns="" xmlns:a16="http://schemas.microsoft.com/office/drawing/2014/main" id="{CD5D648A-E0FD-5446-93A5-C43B81B1547A}"/>
              </a:ext>
            </a:extLst>
          </p:cNvPr>
          <p:cNvSpPr/>
          <p:nvPr/>
        </p:nvSpPr>
        <p:spPr>
          <a:xfrm>
            <a:off x="2166329" y="1551123"/>
            <a:ext cx="5287263" cy="2062103"/>
          </a:xfrm>
          <a:prstGeom prst="rect">
            <a:avLst/>
          </a:prstGeom>
          <a:noFill/>
        </p:spPr>
        <p:txBody>
          <a:bodyPr wrap="square" rtlCol="0">
            <a:spAutoFit/>
          </a:bodyPr>
          <a:lstStyle/>
          <a:p>
            <a:pPr marL="171450" indent="-171450" algn="just">
              <a:buFont typeface="Arial" panose="020B0604020202020204" pitchFamily="34" charset="0"/>
              <a:buChar char="•"/>
            </a:pPr>
            <a:r>
              <a:rPr lang="es-CO" sz="1600" dirty="0">
                <a:solidFill>
                  <a:schemeClr val="tx1">
                    <a:lumMod val="65000"/>
                    <a:lumOff val="35000"/>
                  </a:schemeClr>
                </a:solidFill>
              </a:rPr>
              <a:t>Individuos e interacciones sobre procesos y herramientas</a:t>
            </a:r>
          </a:p>
          <a:p>
            <a:pPr marL="171450" indent="-171450" algn="just">
              <a:buFont typeface="Arial" panose="020B0604020202020204" pitchFamily="34" charset="0"/>
              <a:buChar char="•"/>
            </a:pPr>
            <a:r>
              <a:rPr lang="es-CO" sz="1600" b="1" dirty="0" smtClean="0">
                <a:solidFill>
                  <a:schemeClr val="tx1">
                    <a:lumMod val="65000"/>
                    <a:lumOff val="35000"/>
                  </a:schemeClr>
                </a:solidFill>
              </a:rPr>
              <a:t>Funcionalidad sobre justificaciones o excusas </a:t>
            </a:r>
            <a:endParaRPr lang="es-CO" sz="1600" b="1" dirty="0">
              <a:solidFill>
                <a:schemeClr val="tx1">
                  <a:lumMod val="65000"/>
                  <a:lumOff val="35000"/>
                </a:schemeClr>
              </a:solidFill>
            </a:endParaRPr>
          </a:p>
          <a:p>
            <a:pPr marL="171450" indent="-171450" algn="just">
              <a:buFont typeface="Arial" panose="020B0604020202020204" pitchFamily="34" charset="0"/>
              <a:buChar char="•"/>
            </a:pPr>
            <a:r>
              <a:rPr lang="es-CO" sz="1600" dirty="0">
                <a:solidFill>
                  <a:schemeClr val="tx1">
                    <a:lumMod val="65000"/>
                    <a:lumOff val="35000"/>
                  </a:schemeClr>
                </a:solidFill>
              </a:rPr>
              <a:t>Colaboración con el cliente sobre negociación contractual</a:t>
            </a:r>
          </a:p>
          <a:p>
            <a:pPr marL="171450" indent="-171450" algn="just">
              <a:buFont typeface="Arial" panose="020B0604020202020204" pitchFamily="34" charset="0"/>
              <a:buChar char="•"/>
            </a:pPr>
            <a:r>
              <a:rPr lang="es-CO" sz="1600" dirty="0">
                <a:solidFill>
                  <a:schemeClr val="tx1">
                    <a:lumMod val="65000"/>
                    <a:lumOff val="35000"/>
                  </a:schemeClr>
                </a:solidFill>
              </a:rPr>
              <a:t>Respuesta ante el cambio sobre seguir un </a:t>
            </a:r>
            <a:r>
              <a:rPr lang="es-CO" sz="1600" dirty="0" smtClean="0">
                <a:solidFill>
                  <a:schemeClr val="tx1">
                    <a:lumMod val="65000"/>
                    <a:lumOff val="35000"/>
                  </a:schemeClr>
                </a:solidFill>
              </a:rPr>
              <a:t>plan</a:t>
            </a:r>
          </a:p>
          <a:p>
            <a:pPr algn="just"/>
            <a:endParaRPr lang="es-CO" sz="1600" dirty="0" smtClean="0">
              <a:solidFill>
                <a:schemeClr val="tx1">
                  <a:lumMod val="65000"/>
                  <a:lumOff val="35000"/>
                </a:schemeClr>
              </a:solidFill>
            </a:endParaRPr>
          </a:p>
          <a:p>
            <a:pPr algn="just"/>
            <a:r>
              <a:rPr lang="es-CO" sz="1600" dirty="0" smtClean="0">
                <a:solidFill>
                  <a:schemeClr val="tx1">
                    <a:lumMod val="65000"/>
                    <a:lumOff val="35000"/>
                  </a:schemeClr>
                </a:solidFill>
              </a:rPr>
              <a:t>El agilísimo no es exclusivo de la industria del desarrollo de software, este concepto se continua adaptando en otras industrias, principalmente por su flexibilidad y beneficios</a:t>
            </a:r>
            <a:endParaRPr lang="es-CO" sz="1600" dirty="0">
              <a:solidFill>
                <a:schemeClr val="tx1">
                  <a:lumMod val="65000"/>
                  <a:lumOff val="35000"/>
                </a:schemeClr>
              </a:solidFill>
            </a:endParaRPr>
          </a:p>
        </p:txBody>
      </p:sp>
    </p:spTree>
    <p:extLst>
      <p:ext uri="{BB962C8B-B14F-4D97-AF65-F5344CB8AC3E}">
        <p14:creationId xmlns:p14="http://schemas.microsoft.com/office/powerpoint/2010/main" val="348573284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Imagen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3330435" cy="5143500"/>
          </a:xfrm>
          <a:prstGeom prst="rect">
            <a:avLst/>
          </a:prstGeom>
        </p:spPr>
      </p:pic>
      <p:pic>
        <p:nvPicPr>
          <p:cNvPr id="9" name="Imagen 8">
            <a:extLst>
              <a:ext uri="{FF2B5EF4-FFF2-40B4-BE49-F238E27FC236}">
                <a16:creationId xmlns="" xmlns:a16="http://schemas.microsoft.com/office/drawing/2014/main" id="{EA799A81-8F97-9440-B393-42FAF4B594EB}"/>
              </a:ext>
            </a:extLst>
          </p:cNvPr>
          <p:cNvPicPr>
            <a:picLocks noChangeAspect="1"/>
          </p:cNvPicPr>
          <p:nvPr/>
        </p:nvPicPr>
        <p:blipFill>
          <a:blip r:embed="rId3"/>
          <a:stretch>
            <a:fillRect/>
          </a:stretch>
        </p:blipFill>
        <p:spPr>
          <a:xfrm>
            <a:off x="6350" y="2041076"/>
            <a:ext cx="9131300" cy="3098800"/>
          </a:xfrm>
          <a:prstGeom prst="rect">
            <a:avLst/>
          </a:prstGeom>
        </p:spPr>
      </p:pic>
      <p:sp>
        <p:nvSpPr>
          <p:cNvPr id="4" name="Rectángulo 3">
            <a:extLst>
              <a:ext uri="{FF2B5EF4-FFF2-40B4-BE49-F238E27FC236}">
                <a16:creationId xmlns="" xmlns:a16="http://schemas.microsoft.com/office/drawing/2014/main" id="{CD5D648A-E0FD-5446-93A5-C43B81B1547A}"/>
              </a:ext>
            </a:extLst>
          </p:cNvPr>
          <p:cNvSpPr/>
          <p:nvPr/>
        </p:nvSpPr>
        <p:spPr>
          <a:xfrm>
            <a:off x="3405983" y="3915222"/>
            <a:ext cx="4047610" cy="276999"/>
          </a:xfrm>
          <a:prstGeom prst="rect">
            <a:avLst/>
          </a:prstGeom>
          <a:noFill/>
        </p:spPr>
        <p:txBody>
          <a:bodyPr wrap="square" rtlCol="0">
            <a:spAutoFit/>
          </a:bodyPr>
          <a:lstStyle/>
          <a:p>
            <a:pPr algn="just"/>
            <a:r>
              <a:rPr lang="es-CO" sz="1200" dirty="0">
                <a:solidFill>
                  <a:schemeClr val="tx1">
                    <a:lumMod val="65000"/>
                    <a:lumOff val="35000"/>
                  </a:schemeClr>
                </a:solidFill>
              </a:rPr>
              <a:t>Performance Management </a:t>
            </a:r>
            <a:r>
              <a:rPr lang="es-CO" sz="1200" dirty="0" err="1">
                <a:solidFill>
                  <a:schemeClr val="tx1">
                    <a:lumMod val="65000"/>
                    <a:lumOff val="35000"/>
                  </a:schemeClr>
                </a:solidFill>
              </a:rPr>
              <a:t>for</a:t>
            </a:r>
            <a:r>
              <a:rPr lang="es-CO" sz="1200" dirty="0">
                <a:solidFill>
                  <a:schemeClr val="tx1">
                    <a:lumMod val="65000"/>
                    <a:lumOff val="35000"/>
                  </a:schemeClr>
                </a:solidFill>
              </a:rPr>
              <a:t> Agile </a:t>
            </a:r>
            <a:r>
              <a:rPr lang="es-CO" sz="1200" dirty="0" err="1">
                <a:solidFill>
                  <a:schemeClr val="tx1">
                    <a:lumMod val="65000"/>
                    <a:lumOff val="35000"/>
                  </a:schemeClr>
                </a:solidFill>
              </a:rPr>
              <a:t>Organizations</a:t>
            </a:r>
            <a:endParaRPr lang="es-CO" sz="1200" dirty="0">
              <a:solidFill>
                <a:schemeClr val="tx1">
                  <a:lumMod val="65000"/>
                  <a:lumOff val="35000"/>
                </a:schemeClr>
              </a:solidFill>
            </a:endParaRPr>
          </a:p>
        </p:txBody>
      </p:sp>
      <p:pic>
        <p:nvPicPr>
          <p:cNvPr id="7" name="Imagen 6">
            <a:extLst>
              <a:ext uri="{FF2B5EF4-FFF2-40B4-BE49-F238E27FC236}">
                <a16:creationId xmlns="" xmlns:a16="http://schemas.microsoft.com/office/drawing/2014/main" id="{05D9DCF8-D074-7649-96C0-0745ABBEB529}"/>
              </a:ext>
            </a:extLst>
          </p:cNvPr>
          <p:cNvPicPr>
            <a:picLocks noChangeAspect="1"/>
          </p:cNvPicPr>
          <p:nvPr/>
        </p:nvPicPr>
        <p:blipFill>
          <a:blip r:embed="rId4"/>
          <a:stretch>
            <a:fillRect/>
          </a:stretch>
        </p:blipFill>
        <p:spPr>
          <a:xfrm>
            <a:off x="7912100" y="0"/>
            <a:ext cx="1231900" cy="1320800"/>
          </a:xfrm>
          <a:prstGeom prst="rect">
            <a:avLst/>
          </a:prstGeom>
        </p:spPr>
      </p:pic>
      <p:sp>
        <p:nvSpPr>
          <p:cNvPr id="10" name="Título 1">
            <a:extLst>
              <a:ext uri="{FF2B5EF4-FFF2-40B4-BE49-F238E27FC236}">
                <a16:creationId xmlns="" xmlns:a16="http://schemas.microsoft.com/office/drawing/2014/main" id="{3F01990F-026C-374A-9B69-AE26493D28A4}"/>
              </a:ext>
            </a:extLst>
          </p:cNvPr>
          <p:cNvSpPr txBox="1">
            <a:spLocks/>
          </p:cNvSpPr>
          <p:nvPr/>
        </p:nvSpPr>
        <p:spPr>
          <a:xfrm>
            <a:off x="3405983" y="812085"/>
            <a:ext cx="3881911" cy="424849"/>
          </a:xfrm>
          <a:prstGeom prst="rect">
            <a:avLst/>
          </a:prstGeom>
        </p:spPr>
        <p:txBody>
          <a:bodyPr vert="horz" lIns="68580" tIns="34290" rIns="68580" bIns="34290" rtlCol="0" anchor="t">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s-ES_tradnl" sz="2400" b="1" spc="300" dirty="0" smtClean="0">
                <a:solidFill>
                  <a:schemeClr val="tx1">
                    <a:lumMod val="65000"/>
                    <a:lumOff val="35000"/>
                  </a:schemeClr>
                </a:solidFill>
                <a:latin typeface="Calibri"/>
                <a:cs typeface="Calibri"/>
              </a:rPr>
              <a:t>Agilidad</a:t>
            </a:r>
            <a:endParaRPr lang="es-CO" sz="2400" spc="300" dirty="0">
              <a:solidFill>
                <a:schemeClr val="tx1">
                  <a:lumMod val="65000"/>
                  <a:lumOff val="35000"/>
                </a:schemeClr>
              </a:solidFill>
            </a:endParaRPr>
          </a:p>
        </p:txBody>
      </p:sp>
      <p:sp>
        <p:nvSpPr>
          <p:cNvPr id="11" name="Título 1">
            <a:extLst>
              <a:ext uri="{FF2B5EF4-FFF2-40B4-BE49-F238E27FC236}">
                <a16:creationId xmlns="" xmlns:a16="http://schemas.microsoft.com/office/drawing/2014/main" id="{54DD20EE-4C08-C348-8823-224F43775DE5}"/>
              </a:ext>
            </a:extLst>
          </p:cNvPr>
          <p:cNvSpPr txBox="1">
            <a:spLocks/>
          </p:cNvSpPr>
          <p:nvPr/>
        </p:nvSpPr>
        <p:spPr>
          <a:xfrm>
            <a:off x="3405983" y="1321786"/>
            <a:ext cx="3881911" cy="317219"/>
          </a:xfrm>
          <a:prstGeom prst="rect">
            <a:avLst/>
          </a:prstGeom>
        </p:spPr>
        <p:txBody>
          <a:bodyPr vert="horz" lIns="68580" tIns="34290" rIns="68580" bIns="34290" rtlCol="0" anchor="t">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s-ES_tradnl" sz="1600" spc="300" dirty="0" smtClean="0">
                <a:solidFill>
                  <a:srgbClr val="88C136"/>
                </a:solidFill>
                <a:latin typeface="Calibri"/>
                <a:cs typeface="Calibri"/>
              </a:rPr>
              <a:t>Es el conductor organizacional del desempeño</a:t>
            </a:r>
            <a:endParaRPr lang="es-CO" sz="1600" spc="300" dirty="0">
              <a:solidFill>
                <a:srgbClr val="88C136"/>
              </a:solidFill>
            </a:endParaRPr>
          </a:p>
        </p:txBody>
      </p:sp>
      <p:sp>
        <p:nvSpPr>
          <p:cNvPr id="12" name="Rectángulo 11">
            <a:extLst>
              <a:ext uri="{FF2B5EF4-FFF2-40B4-BE49-F238E27FC236}">
                <a16:creationId xmlns="" xmlns:a16="http://schemas.microsoft.com/office/drawing/2014/main" id="{62AC0AAF-18CC-5248-890C-136B7E0A9907}"/>
              </a:ext>
            </a:extLst>
          </p:cNvPr>
          <p:cNvSpPr/>
          <p:nvPr/>
        </p:nvSpPr>
        <p:spPr>
          <a:xfrm>
            <a:off x="3405983" y="1918137"/>
            <a:ext cx="3881911" cy="1569660"/>
          </a:xfrm>
          <a:prstGeom prst="rect">
            <a:avLst/>
          </a:prstGeom>
          <a:noFill/>
        </p:spPr>
        <p:txBody>
          <a:bodyPr wrap="square" rtlCol="0">
            <a:spAutoFit/>
          </a:bodyPr>
          <a:lstStyle/>
          <a:p>
            <a:pPr algn="just"/>
            <a:r>
              <a:rPr lang="es-CO" sz="1200" dirty="0" smtClean="0">
                <a:solidFill>
                  <a:schemeClr val="tx1">
                    <a:lumMod val="65000"/>
                    <a:lumOff val="35000"/>
                  </a:schemeClr>
                </a:solidFill>
              </a:rPr>
              <a:t>En un contexto organizacional, agilidad puede ser definida como: Habilidad de estar abierto a nuevas direcciones y ser continuamente proactivo, ayudando a evaluar los límites, o incluso los riesgos de los enfoques existentes y asegurando que los líderes y seguidores tienen una mentalidad ágil y preparada para el cambio, para permitirles a ellos y por última instancia a la organización seguir avanzando, cambiando y adaptándose.</a:t>
            </a:r>
            <a:endParaRPr lang="es-CO" sz="1200" dirty="0">
              <a:solidFill>
                <a:schemeClr val="tx1">
                  <a:lumMod val="65000"/>
                  <a:lumOff val="35000"/>
                </a:schemeClr>
              </a:solidFill>
            </a:endParaRPr>
          </a:p>
        </p:txBody>
      </p:sp>
    </p:spTree>
    <p:extLst>
      <p:ext uri="{BB962C8B-B14F-4D97-AF65-F5344CB8AC3E}">
        <p14:creationId xmlns:p14="http://schemas.microsoft.com/office/powerpoint/2010/main" val="118754070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 name="Imagen 19">
            <a:extLst>
              <a:ext uri="{FF2B5EF4-FFF2-40B4-BE49-F238E27FC236}">
                <a16:creationId xmlns="" xmlns:a16="http://schemas.microsoft.com/office/drawing/2014/main" id="{3EC24D61-C756-F44C-9D4A-1CFC830DE3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06" y="0"/>
            <a:ext cx="3330435" cy="5143500"/>
          </a:xfrm>
          <a:prstGeom prst="rect">
            <a:avLst/>
          </a:prstGeom>
        </p:spPr>
      </p:pic>
      <p:sp>
        <p:nvSpPr>
          <p:cNvPr id="5" name="Título 1">
            <a:extLst>
              <a:ext uri="{FF2B5EF4-FFF2-40B4-BE49-F238E27FC236}">
                <a16:creationId xmlns="" xmlns:a16="http://schemas.microsoft.com/office/drawing/2014/main" id="{3F01990F-026C-374A-9B69-AE26493D28A4}"/>
              </a:ext>
            </a:extLst>
          </p:cNvPr>
          <p:cNvSpPr txBox="1">
            <a:spLocks/>
          </p:cNvSpPr>
          <p:nvPr/>
        </p:nvSpPr>
        <p:spPr>
          <a:xfrm>
            <a:off x="3405983" y="812085"/>
            <a:ext cx="3881911" cy="424849"/>
          </a:xfrm>
          <a:prstGeom prst="rect">
            <a:avLst/>
          </a:prstGeom>
        </p:spPr>
        <p:txBody>
          <a:bodyPr vert="horz" lIns="68580" tIns="34290" rIns="68580" bIns="34290" rtlCol="0" anchor="t">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s-ES_tradnl" sz="2400" b="1" dirty="0" smtClean="0">
                <a:solidFill>
                  <a:schemeClr val="tx1">
                    <a:lumMod val="65000"/>
                    <a:lumOff val="35000"/>
                  </a:schemeClr>
                </a:solidFill>
                <a:latin typeface="Calibri"/>
                <a:cs typeface="Calibri"/>
              </a:rPr>
              <a:t>Un ciclo de vida iterativo e incremental</a:t>
            </a:r>
            <a:endParaRPr lang="es-CO" sz="2400" dirty="0">
              <a:solidFill>
                <a:schemeClr val="tx1">
                  <a:lumMod val="65000"/>
                  <a:lumOff val="35000"/>
                </a:schemeClr>
              </a:solidFill>
            </a:endParaRPr>
          </a:p>
        </p:txBody>
      </p:sp>
      <p:pic>
        <p:nvPicPr>
          <p:cNvPr id="10" name="Imagen 9">
            <a:extLst>
              <a:ext uri="{FF2B5EF4-FFF2-40B4-BE49-F238E27FC236}">
                <a16:creationId xmlns="" xmlns:a16="http://schemas.microsoft.com/office/drawing/2014/main" id="{E03CA51A-108A-EF42-8D7F-3CDFFC86B826}"/>
              </a:ext>
            </a:extLst>
          </p:cNvPr>
          <p:cNvPicPr>
            <a:picLocks noChangeAspect="1"/>
          </p:cNvPicPr>
          <p:nvPr/>
        </p:nvPicPr>
        <p:blipFill>
          <a:blip r:embed="rId3"/>
          <a:stretch>
            <a:fillRect/>
          </a:stretch>
        </p:blipFill>
        <p:spPr>
          <a:xfrm>
            <a:off x="7912100" y="0"/>
            <a:ext cx="1231900" cy="1320800"/>
          </a:xfrm>
          <a:prstGeom prst="rect">
            <a:avLst/>
          </a:prstGeom>
        </p:spPr>
      </p:pic>
      <p:pic>
        <p:nvPicPr>
          <p:cNvPr id="13" name="Imagen 12">
            <a:extLst>
              <a:ext uri="{FF2B5EF4-FFF2-40B4-BE49-F238E27FC236}">
                <a16:creationId xmlns="" xmlns:a16="http://schemas.microsoft.com/office/drawing/2014/main" id="{A7ADD056-D5DD-9844-9D91-3ADEDE7AD27D}"/>
              </a:ext>
            </a:extLst>
          </p:cNvPr>
          <p:cNvPicPr>
            <a:picLocks noChangeAspect="1"/>
          </p:cNvPicPr>
          <p:nvPr/>
        </p:nvPicPr>
        <p:blipFill>
          <a:blip r:embed="rId4"/>
          <a:stretch>
            <a:fillRect/>
          </a:stretch>
        </p:blipFill>
        <p:spPr>
          <a:xfrm>
            <a:off x="12487" y="2041076"/>
            <a:ext cx="9131300" cy="3098800"/>
          </a:xfrm>
          <a:prstGeom prst="rect">
            <a:avLst/>
          </a:prstGeom>
        </p:spPr>
      </p:pic>
      <p:sp>
        <p:nvSpPr>
          <p:cNvPr id="4" name="Rectángulo 3">
            <a:extLst>
              <a:ext uri="{FF2B5EF4-FFF2-40B4-BE49-F238E27FC236}">
                <a16:creationId xmlns="" xmlns:a16="http://schemas.microsoft.com/office/drawing/2014/main" id="{62AC0AAF-18CC-5248-890C-136B7E0A9907}"/>
              </a:ext>
            </a:extLst>
          </p:cNvPr>
          <p:cNvSpPr/>
          <p:nvPr/>
        </p:nvSpPr>
        <p:spPr>
          <a:xfrm>
            <a:off x="3405983" y="1918137"/>
            <a:ext cx="3881911" cy="2492990"/>
          </a:xfrm>
          <a:prstGeom prst="rect">
            <a:avLst/>
          </a:prstGeom>
          <a:noFill/>
        </p:spPr>
        <p:txBody>
          <a:bodyPr wrap="square" rtlCol="0">
            <a:spAutoFit/>
          </a:bodyPr>
          <a:lstStyle/>
          <a:p>
            <a:pPr marL="171450" indent="-171450" algn="just">
              <a:buFont typeface="Arial" panose="020B0604020202020204" pitchFamily="34" charset="0"/>
              <a:buChar char="•"/>
            </a:pPr>
            <a:r>
              <a:rPr lang="es-CO" sz="1200" dirty="0" smtClean="0">
                <a:solidFill>
                  <a:schemeClr val="tx1">
                    <a:lumMod val="65000"/>
                    <a:lumOff val="35000"/>
                  </a:schemeClr>
                </a:solidFill>
              </a:rPr>
              <a:t>Entregar prototipos, pequeños evolutivos que sean funcionales y usables por los usuarios</a:t>
            </a:r>
          </a:p>
          <a:p>
            <a:pPr algn="just"/>
            <a:endParaRPr lang="es-CO" sz="1200" dirty="0" smtClean="0">
              <a:solidFill>
                <a:schemeClr val="tx1">
                  <a:lumMod val="65000"/>
                  <a:lumOff val="35000"/>
                </a:schemeClr>
              </a:solidFill>
            </a:endParaRPr>
          </a:p>
          <a:p>
            <a:pPr marL="171450" indent="-171450" algn="just">
              <a:buFont typeface="Arial" panose="020B0604020202020204" pitchFamily="34" charset="0"/>
              <a:buChar char="•"/>
            </a:pPr>
            <a:r>
              <a:rPr lang="es-CO" sz="1200" dirty="0" smtClean="0">
                <a:solidFill>
                  <a:schemeClr val="tx1">
                    <a:lumMod val="65000"/>
                    <a:lumOff val="35000"/>
                  </a:schemeClr>
                </a:solidFill>
              </a:rPr>
              <a:t>Se agrega nueva funcionalidad cada iteración</a:t>
            </a:r>
          </a:p>
          <a:p>
            <a:pPr algn="just"/>
            <a:endParaRPr lang="es-CO" sz="1200" dirty="0" smtClean="0">
              <a:solidFill>
                <a:schemeClr val="tx1">
                  <a:lumMod val="65000"/>
                  <a:lumOff val="35000"/>
                </a:schemeClr>
              </a:solidFill>
            </a:endParaRPr>
          </a:p>
          <a:p>
            <a:pPr marL="171450" indent="-171450" algn="just">
              <a:buFont typeface="Arial" panose="020B0604020202020204" pitchFamily="34" charset="0"/>
              <a:buChar char="•"/>
            </a:pPr>
            <a:r>
              <a:rPr lang="es-CO" sz="1200" dirty="0" smtClean="0">
                <a:solidFill>
                  <a:schemeClr val="tx1">
                    <a:lumMod val="65000"/>
                    <a:lumOff val="35000"/>
                  </a:schemeClr>
                </a:solidFill>
              </a:rPr>
              <a:t>Se refina y se </a:t>
            </a:r>
            <a:r>
              <a:rPr lang="es-CO" sz="1200" dirty="0" err="1" smtClean="0">
                <a:solidFill>
                  <a:schemeClr val="tx1">
                    <a:lumMod val="65000"/>
                    <a:lumOff val="35000"/>
                  </a:schemeClr>
                </a:solidFill>
              </a:rPr>
              <a:t>refactoriza</a:t>
            </a:r>
            <a:r>
              <a:rPr lang="es-CO" sz="1200" dirty="0" smtClean="0">
                <a:solidFill>
                  <a:schemeClr val="tx1">
                    <a:lumMod val="65000"/>
                    <a:lumOff val="35000"/>
                  </a:schemeClr>
                </a:solidFill>
              </a:rPr>
              <a:t> con base a la retroalimentación de los usuarios</a:t>
            </a:r>
          </a:p>
          <a:p>
            <a:pPr marL="171450" indent="-171450" algn="just">
              <a:buFont typeface="Arial" panose="020B0604020202020204" pitchFamily="34" charset="0"/>
              <a:buChar char="•"/>
            </a:pPr>
            <a:endParaRPr lang="es-CO" sz="1200" dirty="0">
              <a:solidFill>
                <a:schemeClr val="tx1">
                  <a:lumMod val="65000"/>
                  <a:lumOff val="35000"/>
                </a:schemeClr>
              </a:solidFill>
            </a:endParaRPr>
          </a:p>
          <a:p>
            <a:pPr marL="171450" indent="-171450" algn="just">
              <a:buFont typeface="Arial" panose="020B0604020202020204" pitchFamily="34" charset="0"/>
              <a:buChar char="•"/>
            </a:pPr>
            <a:r>
              <a:rPr lang="es-CO" sz="1200" dirty="0" smtClean="0">
                <a:solidFill>
                  <a:schemeClr val="tx1">
                    <a:lumMod val="65000"/>
                    <a:lumOff val="35000"/>
                  </a:schemeClr>
                </a:solidFill>
              </a:rPr>
              <a:t>Iteraciones cortas en tiempo, pocas semanas</a:t>
            </a:r>
          </a:p>
          <a:p>
            <a:pPr algn="just"/>
            <a:endParaRPr lang="es-CO" sz="1200" dirty="0" smtClean="0">
              <a:solidFill>
                <a:schemeClr val="tx1">
                  <a:lumMod val="65000"/>
                  <a:lumOff val="35000"/>
                </a:schemeClr>
              </a:solidFill>
            </a:endParaRPr>
          </a:p>
          <a:p>
            <a:pPr algn="just"/>
            <a:r>
              <a:rPr lang="es-CO" sz="1200" dirty="0" smtClean="0">
                <a:solidFill>
                  <a:schemeClr val="tx1">
                    <a:lumMod val="65000"/>
                    <a:lumOff val="35000"/>
                  </a:schemeClr>
                </a:solidFill>
              </a:rPr>
              <a:t>Se uso por primera vez en 1950, en el desarrollo del software del avión X-15</a:t>
            </a:r>
          </a:p>
          <a:p>
            <a:pPr marL="171450" indent="-171450" algn="just">
              <a:buFont typeface="Arial" panose="020B0604020202020204" pitchFamily="34" charset="0"/>
              <a:buChar char="•"/>
            </a:pPr>
            <a:endParaRPr lang="es-CO" sz="1200" dirty="0">
              <a:solidFill>
                <a:schemeClr val="tx1">
                  <a:lumMod val="65000"/>
                  <a:lumOff val="35000"/>
                </a:schemeClr>
              </a:solidFill>
            </a:endParaRPr>
          </a:p>
        </p:txBody>
      </p:sp>
    </p:spTree>
    <p:extLst>
      <p:ext uri="{BB962C8B-B14F-4D97-AF65-F5344CB8AC3E}">
        <p14:creationId xmlns:p14="http://schemas.microsoft.com/office/powerpoint/2010/main" val="407693596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Tema de Offic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Tema de 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docProps/app.xml><?xml version="1.0" encoding="utf-8"?>
<Properties xmlns="http://schemas.openxmlformats.org/officeDocument/2006/extended-properties" xmlns:vt="http://schemas.openxmlformats.org/officeDocument/2006/docPropsVTypes">
  <Template>Office Theme</Template>
  <TotalTime>1118</TotalTime>
  <Words>2379</Words>
  <Application>Microsoft Office PowerPoint</Application>
  <PresentationFormat>Presentación en pantalla (16:9)</PresentationFormat>
  <Paragraphs>231</Paragraphs>
  <Slides>51</Slides>
  <Notes>0</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51</vt:i4>
      </vt:variant>
    </vt:vector>
  </HeadingPairs>
  <TitlesOfParts>
    <vt:vector size="55" baseType="lpstr">
      <vt:lpstr>Arial</vt:lpstr>
      <vt:lpstr>Calibri</vt:lpstr>
      <vt:lpstr>Calibri Light</vt:lpstr>
      <vt:lpstr>Office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Usuario de Microsoft Office</dc:creator>
  <cp:lastModifiedBy>xaca</cp:lastModifiedBy>
  <cp:revision>84</cp:revision>
  <dcterms:created xsi:type="dcterms:W3CDTF">2018-07-12T13:31:51Z</dcterms:created>
  <dcterms:modified xsi:type="dcterms:W3CDTF">2020-01-04T18:20:10Z</dcterms:modified>
</cp:coreProperties>
</file>